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37" r:id="rId3"/>
    <p:sldId id="313" r:id="rId4"/>
    <p:sldId id="317" r:id="rId5"/>
    <p:sldId id="295" r:id="rId6"/>
    <p:sldId id="329" r:id="rId7"/>
    <p:sldId id="332" r:id="rId8"/>
    <p:sldId id="314" r:id="rId9"/>
    <p:sldId id="330" r:id="rId10"/>
    <p:sldId id="331" r:id="rId11"/>
    <p:sldId id="311" r:id="rId12"/>
    <p:sldId id="338" r:id="rId13"/>
    <p:sldId id="339" r:id="rId14"/>
    <p:sldId id="307" r:id="rId15"/>
    <p:sldId id="323" r:id="rId16"/>
    <p:sldId id="321" r:id="rId17"/>
    <p:sldId id="325" r:id="rId18"/>
    <p:sldId id="308" r:id="rId19"/>
    <p:sldId id="334" r:id="rId20"/>
    <p:sldId id="324" r:id="rId21"/>
    <p:sldId id="309" r:id="rId22"/>
    <p:sldId id="326" r:id="rId23"/>
    <p:sldId id="327" r:id="rId24"/>
    <p:sldId id="328" r:id="rId25"/>
    <p:sldId id="310" r:id="rId26"/>
    <p:sldId id="340" r:id="rId27"/>
    <p:sldId id="312" r:id="rId28"/>
    <p:sldId id="341" r:id="rId29"/>
    <p:sldId id="318" r:id="rId30"/>
    <p:sldId id="319" r:id="rId31"/>
    <p:sldId id="333" r:id="rId32"/>
    <p:sldId id="335" r:id="rId33"/>
    <p:sldId id="336" r:id="rId34"/>
    <p:sldId id="306" r:id="rId35"/>
    <p:sldId id="294" r:id="rId3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p:cViewPr varScale="1">
        <p:scale>
          <a:sx n="109" d="100"/>
          <a:sy n="109" d="100"/>
        </p:scale>
        <p:origin x="169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660C297-4C05-4C42-BC0A-28F950C68621}" type="datetimeFigureOut">
              <a:rPr lang="en-GB" smtClean="0"/>
              <a:t>19/10/2018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C6E65A9-BD1D-4EC1-8978-9719D8A2E568}" type="slidenum">
              <a:rPr lang="en-GB" smtClean="0"/>
              <a:t>‹#›</a:t>
            </a:fld>
            <a:endParaRPr lang="en-GB"/>
          </a:p>
        </p:txBody>
      </p:sp>
    </p:spTree>
    <p:extLst>
      <p:ext uri="{BB962C8B-B14F-4D97-AF65-F5344CB8AC3E}">
        <p14:creationId xmlns:p14="http://schemas.microsoft.com/office/powerpoint/2010/main" val="2931974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117C69E-02D8-402B-A5FE-99EC2F851809}" type="datetimeFigureOut">
              <a:rPr lang="en-GB" smtClean="0"/>
              <a:t>19/10/2018</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9CC781A-C7F0-4E10-BBF8-9AAD91921969}" type="slidenum">
              <a:rPr lang="en-GB" smtClean="0"/>
              <a:t>‹#›</a:t>
            </a:fld>
            <a:endParaRPr lang="en-GB"/>
          </a:p>
        </p:txBody>
      </p:sp>
    </p:spTree>
    <p:extLst>
      <p:ext uri="{BB962C8B-B14F-4D97-AF65-F5344CB8AC3E}">
        <p14:creationId xmlns:p14="http://schemas.microsoft.com/office/powerpoint/2010/main" val="240944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CC781A-C7F0-4E10-BBF8-9AAD91921969}" type="slidenum">
              <a:rPr lang="en-GB" smtClean="0"/>
              <a:t>1</a:t>
            </a:fld>
            <a:endParaRPr lang="en-GB"/>
          </a:p>
        </p:txBody>
      </p:sp>
    </p:spTree>
    <p:extLst>
      <p:ext uri="{BB962C8B-B14F-4D97-AF65-F5344CB8AC3E}">
        <p14:creationId xmlns:p14="http://schemas.microsoft.com/office/powerpoint/2010/main" val="1675160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CC781A-C7F0-4E10-BBF8-9AAD91921969}" type="slidenum">
              <a:rPr lang="en-GB" smtClean="0"/>
              <a:t>11</a:t>
            </a:fld>
            <a:endParaRPr lang="en-GB"/>
          </a:p>
        </p:txBody>
      </p:sp>
    </p:spTree>
    <p:extLst>
      <p:ext uri="{BB962C8B-B14F-4D97-AF65-F5344CB8AC3E}">
        <p14:creationId xmlns:p14="http://schemas.microsoft.com/office/powerpoint/2010/main" val="1354443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CC781A-C7F0-4E10-BBF8-9AAD91921969}" type="slidenum">
              <a:rPr lang="en-GB" smtClean="0"/>
              <a:t>12</a:t>
            </a:fld>
            <a:endParaRPr lang="en-GB"/>
          </a:p>
        </p:txBody>
      </p:sp>
    </p:spTree>
    <p:extLst>
      <p:ext uri="{BB962C8B-B14F-4D97-AF65-F5344CB8AC3E}">
        <p14:creationId xmlns:p14="http://schemas.microsoft.com/office/powerpoint/2010/main" val="1769019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CC781A-C7F0-4E10-BBF8-9AAD91921969}" type="slidenum">
              <a:rPr lang="en-GB" smtClean="0"/>
              <a:t>13</a:t>
            </a:fld>
            <a:endParaRPr lang="en-GB"/>
          </a:p>
        </p:txBody>
      </p:sp>
    </p:spTree>
    <p:extLst>
      <p:ext uri="{BB962C8B-B14F-4D97-AF65-F5344CB8AC3E}">
        <p14:creationId xmlns:p14="http://schemas.microsoft.com/office/powerpoint/2010/main" val="3854070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CC781A-C7F0-4E10-BBF8-9AAD91921969}" type="slidenum">
              <a:rPr lang="en-GB" smtClean="0"/>
              <a:t>14</a:t>
            </a:fld>
            <a:endParaRPr lang="en-GB"/>
          </a:p>
        </p:txBody>
      </p:sp>
    </p:spTree>
    <p:extLst>
      <p:ext uri="{BB962C8B-B14F-4D97-AF65-F5344CB8AC3E}">
        <p14:creationId xmlns:p14="http://schemas.microsoft.com/office/powerpoint/2010/main" val="1593303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CC781A-C7F0-4E10-BBF8-9AAD91921969}" type="slidenum">
              <a:rPr lang="en-GB" smtClean="0"/>
              <a:t>16</a:t>
            </a:fld>
            <a:endParaRPr lang="en-GB"/>
          </a:p>
        </p:txBody>
      </p:sp>
    </p:spTree>
    <p:extLst>
      <p:ext uri="{BB962C8B-B14F-4D97-AF65-F5344CB8AC3E}">
        <p14:creationId xmlns:p14="http://schemas.microsoft.com/office/powerpoint/2010/main" val="2715271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CC781A-C7F0-4E10-BBF8-9AAD91921969}" type="slidenum">
              <a:rPr lang="en-GB" smtClean="0"/>
              <a:t>17</a:t>
            </a:fld>
            <a:endParaRPr lang="en-GB"/>
          </a:p>
        </p:txBody>
      </p:sp>
    </p:spTree>
    <p:extLst>
      <p:ext uri="{BB962C8B-B14F-4D97-AF65-F5344CB8AC3E}">
        <p14:creationId xmlns:p14="http://schemas.microsoft.com/office/powerpoint/2010/main" val="3411388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CC781A-C7F0-4E10-BBF8-9AAD91921969}" type="slidenum">
              <a:rPr lang="en-GB" smtClean="0"/>
              <a:t>19</a:t>
            </a:fld>
            <a:endParaRPr lang="en-GB"/>
          </a:p>
        </p:txBody>
      </p:sp>
    </p:spTree>
    <p:extLst>
      <p:ext uri="{BB962C8B-B14F-4D97-AF65-F5344CB8AC3E}">
        <p14:creationId xmlns:p14="http://schemas.microsoft.com/office/powerpoint/2010/main" val="1628870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CC781A-C7F0-4E10-BBF8-9AAD91921969}" type="slidenum">
              <a:rPr lang="en-GB" smtClean="0"/>
              <a:t>20</a:t>
            </a:fld>
            <a:endParaRPr lang="en-GB"/>
          </a:p>
        </p:txBody>
      </p:sp>
    </p:spTree>
    <p:extLst>
      <p:ext uri="{BB962C8B-B14F-4D97-AF65-F5344CB8AC3E}">
        <p14:creationId xmlns:p14="http://schemas.microsoft.com/office/powerpoint/2010/main" val="2928590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CC781A-C7F0-4E10-BBF8-9AAD91921969}" type="slidenum">
              <a:rPr lang="en-GB" smtClean="0"/>
              <a:t>21</a:t>
            </a:fld>
            <a:endParaRPr lang="en-GB"/>
          </a:p>
        </p:txBody>
      </p:sp>
    </p:spTree>
    <p:extLst>
      <p:ext uri="{BB962C8B-B14F-4D97-AF65-F5344CB8AC3E}">
        <p14:creationId xmlns:p14="http://schemas.microsoft.com/office/powerpoint/2010/main" val="475980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CC781A-C7F0-4E10-BBF8-9AAD91921969}" type="slidenum">
              <a:rPr lang="en-GB" smtClean="0"/>
              <a:t>24</a:t>
            </a:fld>
            <a:endParaRPr lang="en-GB"/>
          </a:p>
        </p:txBody>
      </p:sp>
    </p:spTree>
    <p:extLst>
      <p:ext uri="{BB962C8B-B14F-4D97-AF65-F5344CB8AC3E}">
        <p14:creationId xmlns:p14="http://schemas.microsoft.com/office/powerpoint/2010/main" val="87332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CC781A-C7F0-4E10-BBF8-9AAD91921969}" type="slidenum">
              <a:rPr lang="en-GB" smtClean="0"/>
              <a:t>2</a:t>
            </a:fld>
            <a:endParaRPr lang="en-GB"/>
          </a:p>
        </p:txBody>
      </p:sp>
    </p:spTree>
    <p:extLst>
      <p:ext uri="{BB962C8B-B14F-4D97-AF65-F5344CB8AC3E}">
        <p14:creationId xmlns:p14="http://schemas.microsoft.com/office/powerpoint/2010/main" val="68564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CC781A-C7F0-4E10-BBF8-9AAD91921969}" type="slidenum">
              <a:rPr lang="en-GB" smtClean="0"/>
              <a:t>28</a:t>
            </a:fld>
            <a:endParaRPr lang="en-GB"/>
          </a:p>
        </p:txBody>
      </p:sp>
    </p:spTree>
    <p:extLst>
      <p:ext uri="{BB962C8B-B14F-4D97-AF65-F5344CB8AC3E}">
        <p14:creationId xmlns:p14="http://schemas.microsoft.com/office/powerpoint/2010/main" val="3381847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CC781A-C7F0-4E10-BBF8-9AAD91921969}" type="slidenum">
              <a:rPr lang="en-GB" smtClean="0"/>
              <a:t>30</a:t>
            </a:fld>
            <a:endParaRPr lang="en-GB"/>
          </a:p>
        </p:txBody>
      </p:sp>
    </p:spTree>
    <p:extLst>
      <p:ext uri="{BB962C8B-B14F-4D97-AF65-F5344CB8AC3E}">
        <p14:creationId xmlns:p14="http://schemas.microsoft.com/office/powerpoint/2010/main" val="3411827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CC781A-C7F0-4E10-BBF8-9AAD91921969}" type="slidenum">
              <a:rPr lang="en-GB" smtClean="0"/>
              <a:t>3</a:t>
            </a:fld>
            <a:endParaRPr lang="en-GB"/>
          </a:p>
        </p:txBody>
      </p:sp>
    </p:spTree>
    <p:extLst>
      <p:ext uri="{BB962C8B-B14F-4D97-AF65-F5344CB8AC3E}">
        <p14:creationId xmlns:p14="http://schemas.microsoft.com/office/powerpoint/2010/main" val="1901438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CC781A-C7F0-4E10-BBF8-9AAD91921969}" type="slidenum">
              <a:rPr lang="en-GB" smtClean="0"/>
              <a:t>4</a:t>
            </a:fld>
            <a:endParaRPr lang="en-GB"/>
          </a:p>
        </p:txBody>
      </p:sp>
    </p:spTree>
    <p:extLst>
      <p:ext uri="{BB962C8B-B14F-4D97-AF65-F5344CB8AC3E}">
        <p14:creationId xmlns:p14="http://schemas.microsoft.com/office/powerpoint/2010/main" val="1652114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9CC781A-C7F0-4E10-BBF8-9AAD91921969}" type="slidenum">
              <a:rPr lang="en-GB" smtClean="0"/>
              <a:t>5</a:t>
            </a:fld>
            <a:endParaRPr lang="en-GB"/>
          </a:p>
        </p:txBody>
      </p:sp>
    </p:spTree>
    <p:extLst>
      <p:ext uri="{BB962C8B-B14F-4D97-AF65-F5344CB8AC3E}">
        <p14:creationId xmlns:p14="http://schemas.microsoft.com/office/powerpoint/2010/main" val="790353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CC781A-C7F0-4E10-BBF8-9AAD91921969}" type="slidenum">
              <a:rPr lang="en-GB" smtClean="0"/>
              <a:t>7</a:t>
            </a:fld>
            <a:endParaRPr lang="en-GB"/>
          </a:p>
        </p:txBody>
      </p:sp>
    </p:spTree>
    <p:extLst>
      <p:ext uri="{BB962C8B-B14F-4D97-AF65-F5344CB8AC3E}">
        <p14:creationId xmlns:p14="http://schemas.microsoft.com/office/powerpoint/2010/main" val="578383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CC781A-C7F0-4E10-BBF8-9AAD91921969}" type="slidenum">
              <a:rPr lang="en-GB" smtClean="0"/>
              <a:t>8</a:t>
            </a:fld>
            <a:endParaRPr lang="en-GB"/>
          </a:p>
        </p:txBody>
      </p:sp>
    </p:spTree>
    <p:extLst>
      <p:ext uri="{BB962C8B-B14F-4D97-AF65-F5344CB8AC3E}">
        <p14:creationId xmlns:p14="http://schemas.microsoft.com/office/powerpoint/2010/main" val="1482438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CC781A-C7F0-4E10-BBF8-9AAD91921969}" type="slidenum">
              <a:rPr lang="en-GB" smtClean="0"/>
              <a:t>9</a:t>
            </a:fld>
            <a:endParaRPr lang="en-GB"/>
          </a:p>
        </p:txBody>
      </p:sp>
    </p:spTree>
    <p:extLst>
      <p:ext uri="{BB962C8B-B14F-4D97-AF65-F5344CB8AC3E}">
        <p14:creationId xmlns:p14="http://schemas.microsoft.com/office/powerpoint/2010/main" val="1341513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CC781A-C7F0-4E10-BBF8-9AAD91921969}" type="slidenum">
              <a:rPr lang="en-GB" smtClean="0"/>
              <a:t>10</a:t>
            </a:fld>
            <a:endParaRPr lang="en-GB"/>
          </a:p>
        </p:txBody>
      </p:sp>
    </p:spTree>
    <p:extLst>
      <p:ext uri="{BB962C8B-B14F-4D97-AF65-F5344CB8AC3E}">
        <p14:creationId xmlns:p14="http://schemas.microsoft.com/office/powerpoint/2010/main" val="271669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C928CD3-4B08-4C98-9D97-044D083044CE}" type="datetimeFigureOut">
              <a:rPr lang="en-GB" smtClean="0"/>
              <a:t>19/10/2018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DE6B7A-C597-47D9-AC07-DD23B667194F}" type="slidenum">
              <a:rPr lang="en-GB" smtClean="0"/>
              <a:t>‹#›</a:t>
            </a:fld>
            <a:endParaRPr lang="en-GB"/>
          </a:p>
        </p:txBody>
      </p:sp>
    </p:spTree>
    <p:extLst>
      <p:ext uri="{BB962C8B-B14F-4D97-AF65-F5344CB8AC3E}">
        <p14:creationId xmlns:p14="http://schemas.microsoft.com/office/powerpoint/2010/main" val="155949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928CD3-4B08-4C98-9D97-044D083044CE}" type="datetimeFigureOut">
              <a:rPr lang="en-GB" smtClean="0"/>
              <a:t>19/10/2018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DE6B7A-C597-47D9-AC07-DD23B667194F}" type="slidenum">
              <a:rPr lang="en-GB" smtClean="0"/>
              <a:t>‹#›</a:t>
            </a:fld>
            <a:endParaRPr lang="en-GB"/>
          </a:p>
        </p:txBody>
      </p:sp>
    </p:spTree>
    <p:extLst>
      <p:ext uri="{BB962C8B-B14F-4D97-AF65-F5344CB8AC3E}">
        <p14:creationId xmlns:p14="http://schemas.microsoft.com/office/powerpoint/2010/main" val="1020758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928CD3-4B08-4C98-9D97-044D083044CE}" type="datetimeFigureOut">
              <a:rPr lang="en-GB" smtClean="0"/>
              <a:t>19/10/2018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DE6B7A-C597-47D9-AC07-DD23B667194F}" type="slidenum">
              <a:rPr lang="en-GB" smtClean="0"/>
              <a:t>‹#›</a:t>
            </a:fld>
            <a:endParaRPr lang="en-GB"/>
          </a:p>
        </p:txBody>
      </p:sp>
    </p:spTree>
    <p:extLst>
      <p:ext uri="{BB962C8B-B14F-4D97-AF65-F5344CB8AC3E}">
        <p14:creationId xmlns:p14="http://schemas.microsoft.com/office/powerpoint/2010/main" val="4147221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928CD3-4B08-4C98-9D97-044D083044CE}" type="datetimeFigureOut">
              <a:rPr lang="en-GB" smtClean="0"/>
              <a:t>19/10/2018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DE6B7A-C597-47D9-AC07-DD23B667194F}" type="slidenum">
              <a:rPr lang="en-GB" smtClean="0"/>
              <a:t>‹#›</a:t>
            </a:fld>
            <a:endParaRPr lang="en-GB"/>
          </a:p>
        </p:txBody>
      </p:sp>
    </p:spTree>
    <p:extLst>
      <p:ext uri="{BB962C8B-B14F-4D97-AF65-F5344CB8AC3E}">
        <p14:creationId xmlns:p14="http://schemas.microsoft.com/office/powerpoint/2010/main" val="274751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928CD3-4B08-4C98-9D97-044D083044CE}" type="datetimeFigureOut">
              <a:rPr lang="en-GB" smtClean="0"/>
              <a:t>19/10/2018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DE6B7A-C597-47D9-AC07-DD23B667194F}" type="slidenum">
              <a:rPr lang="en-GB" smtClean="0"/>
              <a:t>‹#›</a:t>
            </a:fld>
            <a:endParaRPr lang="en-GB"/>
          </a:p>
        </p:txBody>
      </p:sp>
    </p:spTree>
    <p:extLst>
      <p:ext uri="{BB962C8B-B14F-4D97-AF65-F5344CB8AC3E}">
        <p14:creationId xmlns:p14="http://schemas.microsoft.com/office/powerpoint/2010/main" val="2487109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C928CD3-4B08-4C98-9D97-044D083044CE}" type="datetimeFigureOut">
              <a:rPr lang="en-GB" smtClean="0"/>
              <a:t>19/10/2018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DE6B7A-C597-47D9-AC07-DD23B667194F}" type="slidenum">
              <a:rPr lang="en-GB" smtClean="0"/>
              <a:t>‹#›</a:t>
            </a:fld>
            <a:endParaRPr lang="en-GB"/>
          </a:p>
        </p:txBody>
      </p:sp>
    </p:spTree>
    <p:extLst>
      <p:ext uri="{BB962C8B-B14F-4D97-AF65-F5344CB8AC3E}">
        <p14:creationId xmlns:p14="http://schemas.microsoft.com/office/powerpoint/2010/main" val="2799838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C928CD3-4B08-4C98-9D97-044D083044CE}" type="datetimeFigureOut">
              <a:rPr lang="en-GB" smtClean="0"/>
              <a:t>19/10/2018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DE6B7A-C597-47D9-AC07-DD23B667194F}" type="slidenum">
              <a:rPr lang="en-GB" smtClean="0"/>
              <a:t>‹#›</a:t>
            </a:fld>
            <a:endParaRPr lang="en-GB"/>
          </a:p>
        </p:txBody>
      </p:sp>
    </p:spTree>
    <p:extLst>
      <p:ext uri="{BB962C8B-B14F-4D97-AF65-F5344CB8AC3E}">
        <p14:creationId xmlns:p14="http://schemas.microsoft.com/office/powerpoint/2010/main" val="54514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C928CD3-4B08-4C98-9D97-044D083044CE}" type="datetimeFigureOut">
              <a:rPr lang="en-GB" smtClean="0"/>
              <a:t>19/10/2018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DE6B7A-C597-47D9-AC07-DD23B667194F}" type="slidenum">
              <a:rPr lang="en-GB" smtClean="0"/>
              <a:t>‹#›</a:t>
            </a:fld>
            <a:endParaRPr lang="en-GB"/>
          </a:p>
        </p:txBody>
      </p:sp>
    </p:spTree>
    <p:extLst>
      <p:ext uri="{BB962C8B-B14F-4D97-AF65-F5344CB8AC3E}">
        <p14:creationId xmlns:p14="http://schemas.microsoft.com/office/powerpoint/2010/main" val="123475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28CD3-4B08-4C98-9D97-044D083044CE}" type="datetimeFigureOut">
              <a:rPr lang="en-GB" smtClean="0"/>
              <a:t>19/10/2018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DE6B7A-C597-47D9-AC07-DD23B667194F}" type="slidenum">
              <a:rPr lang="en-GB" smtClean="0"/>
              <a:t>‹#›</a:t>
            </a:fld>
            <a:endParaRPr lang="en-GB"/>
          </a:p>
        </p:txBody>
      </p:sp>
    </p:spTree>
    <p:extLst>
      <p:ext uri="{BB962C8B-B14F-4D97-AF65-F5344CB8AC3E}">
        <p14:creationId xmlns:p14="http://schemas.microsoft.com/office/powerpoint/2010/main" val="901562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928CD3-4B08-4C98-9D97-044D083044CE}" type="datetimeFigureOut">
              <a:rPr lang="en-GB" smtClean="0"/>
              <a:t>19/10/2018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DE6B7A-C597-47D9-AC07-DD23B667194F}" type="slidenum">
              <a:rPr lang="en-GB" smtClean="0"/>
              <a:t>‹#›</a:t>
            </a:fld>
            <a:endParaRPr lang="en-GB"/>
          </a:p>
        </p:txBody>
      </p:sp>
    </p:spTree>
    <p:extLst>
      <p:ext uri="{BB962C8B-B14F-4D97-AF65-F5344CB8AC3E}">
        <p14:creationId xmlns:p14="http://schemas.microsoft.com/office/powerpoint/2010/main" val="3483410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928CD3-4B08-4C98-9D97-044D083044CE}" type="datetimeFigureOut">
              <a:rPr lang="en-GB" smtClean="0"/>
              <a:t>19/10/2018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DE6B7A-C597-47D9-AC07-DD23B667194F}" type="slidenum">
              <a:rPr lang="en-GB" smtClean="0"/>
              <a:t>‹#›</a:t>
            </a:fld>
            <a:endParaRPr lang="en-GB"/>
          </a:p>
        </p:txBody>
      </p:sp>
    </p:spTree>
    <p:extLst>
      <p:ext uri="{BB962C8B-B14F-4D97-AF65-F5344CB8AC3E}">
        <p14:creationId xmlns:p14="http://schemas.microsoft.com/office/powerpoint/2010/main" val="2711334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28CD3-4B08-4C98-9D97-044D083044CE}" type="datetimeFigureOut">
              <a:rPr lang="en-GB" smtClean="0"/>
              <a:t>19/10/2018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E6B7A-C597-47D9-AC07-DD23B667194F}" type="slidenum">
              <a:rPr lang="en-GB" smtClean="0"/>
              <a:t>‹#›</a:t>
            </a:fld>
            <a:endParaRPr lang="en-GB"/>
          </a:p>
        </p:txBody>
      </p:sp>
    </p:spTree>
    <p:extLst>
      <p:ext uri="{BB962C8B-B14F-4D97-AF65-F5344CB8AC3E}">
        <p14:creationId xmlns:p14="http://schemas.microsoft.com/office/powerpoint/2010/main" val="1608684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tmp"/><Relationship Id="rId4" Type="http://schemas.openxmlformats.org/officeDocument/2006/relationships/image" Target="../media/image14.tmp"/></Relationships>
</file>

<file path=ppt/slides/_rels/slide17.xml.rels><?xml version="1.0" encoding="UTF-8" standalone="yes"?>
<Relationships xmlns="http://schemas.openxmlformats.org/package/2006/relationships"><Relationship Id="rId8" Type="http://schemas.openxmlformats.org/officeDocument/2006/relationships/image" Target="../media/image20.tmp"/><Relationship Id="rId3" Type="http://schemas.openxmlformats.org/officeDocument/2006/relationships/image" Target="../media/image1.png"/><Relationship Id="rId7" Type="http://schemas.openxmlformats.org/officeDocument/2006/relationships/image" Target="../media/image19.tmp"/><Relationship Id="rId12"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tmp"/><Relationship Id="rId11" Type="http://schemas.openxmlformats.org/officeDocument/2006/relationships/image" Target="../media/image23.gif"/><Relationship Id="rId5" Type="http://schemas.openxmlformats.org/officeDocument/2006/relationships/image" Target="../media/image17.tmp"/><Relationship Id="rId10" Type="http://schemas.openxmlformats.org/officeDocument/2006/relationships/image" Target="../media/image22.png"/><Relationship Id="rId4" Type="http://schemas.openxmlformats.org/officeDocument/2006/relationships/image" Target="../media/image16.tmp"/><Relationship Id="rId9" Type="http://schemas.openxmlformats.org/officeDocument/2006/relationships/image" Target="../media/image21.tmp"/></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8.tmp"/><Relationship Id="rId5" Type="http://schemas.openxmlformats.org/officeDocument/2006/relationships/image" Target="../media/image27.png"/><Relationship Id="rId4" Type="http://schemas.openxmlformats.org/officeDocument/2006/relationships/image" Target="../media/image26.tm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9.tmp"/></Relationships>
</file>

<file path=ppt/slides/_rels/slide22.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tmp"/></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youtube.com/watch?v=I6Ipio8JntU" TargetMode="External"/><Relationship Id="rId5" Type="http://schemas.openxmlformats.org/officeDocument/2006/relationships/hyperlink" Target="https://youtu.be/PEAoJUYELtk" TargetMode="External"/><Relationship Id="rId4" Type="http://schemas.openxmlformats.org/officeDocument/2006/relationships/image" Target="../media/image33.tmp"/></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764704"/>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Maths at Holy Trinity</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3037505" y="1901541"/>
            <a:ext cx="3205859" cy="3187399"/>
          </a:xfrm>
          <a:prstGeom prst="rect">
            <a:avLst/>
          </a:prstGeom>
        </p:spPr>
      </p:pic>
      <p:sp>
        <p:nvSpPr>
          <p:cNvPr id="6" name="Title 1"/>
          <p:cNvSpPr txBox="1">
            <a:spLocks/>
          </p:cNvSpPr>
          <p:nvPr/>
        </p:nvSpPr>
        <p:spPr>
          <a:xfrm>
            <a:off x="827584" y="5017404"/>
            <a:ext cx="7772400" cy="9156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smtClean="0">
                <a:effectLst>
                  <a:outerShdw blurRad="38100" dist="38100" dir="2700000" algn="tl">
                    <a:srgbClr val="000000">
                      <a:alpha val="43137"/>
                    </a:srgbClr>
                  </a:outerShdw>
                </a:effectLst>
                <a:latin typeface="Gill Sans MT" panose="020B0502020104020203" pitchFamily="34" charset="0"/>
              </a:rPr>
              <a:t>October 2018</a:t>
            </a:r>
            <a:endParaRPr lang="en-GB" sz="2800" b="1" dirty="0">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4146785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621212"/>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Maths Mastery</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467544" y="1620899"/>
            <a:ext cx="4392488" cy="3917440"/>
          </a:xfrm>
          <a:prstGeom prst="rect">
            <a:avLst/>
          </a:prstGeom>
        </p:spPr>
      </p:pic>
      <p:sp>
        <p:nvSpPr>
          <p:cNvPr id="6" name="Rectangle 5"/>
          <p:cNvSpPr/>
          <p:nvPr/>
        </p:nvSpPr>
        <p:spPr>
          <a:xfrm>
            <a:off x="5148064" y="1616195"/>
            <a:ext cx="3456385" cy="3693319"/>
          </a:xfrm>
          <a:prstGeom prst="rect">
            <a:avLst/>
          </a:prstGeom>
        </p:spPr>
        <p:txBody>
          <a:bodyPr wrap="square">
            <a:spAutoFit/>
          </a:bodyPr>
          <a:lstStyle/>
          <a:p>
            <a:r>
              <a:rPr lang="en-US" dirty="0">
                <a:solidFill>
                  <a:srgbClr val="0070C0"/>
                </a:solidFill>
                <a:latin typeface="Gill Sans MT" panose="020B0502020104020203" pitchFamily="34" charset="0"/>
              </a:rPr>
              <a:t>At the core of this approach is the use of key questions which promote deeper thinking: </a:t>
            </a:r>
          </a:p>
          <a:p>
            <a:r>
              <a:rPr lang="en-US" dirty="0">
                <a:solidFill>
                  <a:srgbClr val="000000"/>
                </a:solidFill>
                <a:latin typeface="Gill Sans MT" panose="020B0502020104020203" pitchFamily="34" charset="0"/>
              </a:rPr>
              <a:t>• </a:t>
            </a:r>
            <a:r>
              <a:rPr lang="en-US" i="1" dirty="0">
                <a:solidFill>
                  <a:srgbClr val="000000"/>
                </a:solidFill>
                <a:latin typeface="Gill Sans MT" panose="020B0502020104020203" pitchFamily="34" charset="0"/>
              </a:rPr>
              <a:t>Spot the mistake: -80, -40, 10, 50 </a:t>
            </a:r>
          </a:p>
          <a:p>
            <a:r>
              <a:rPr lang="en-US" i="1" dirty="0">
                <a:solidFill>
                  <a:srgbClr val="000000"/>
                </a:solidFill>
                <a:latin typeface="Gill Sans MT" panose="020B0502020104020203" pitchFamily="34" charset="0"/>
              </a:rPr>
              <a:t>• Possible answers: Two numbers each with two decimal places round to 23.1 to one decimal place. The total of the numbers is 46.2. What could the numbers be? </a:t>
            </a:r>
          </a:p>
          <a:p>
            <a:r>
              <a:rPr lang="en-US" i="1" dirty="0">
                <a:solidFill>
                  <a:srgbClr val="000000"/>
                </a:solidFill>
                <a:latin typeface="Gill Sans MT" panose="020B0502020104020203" pitchFamily="34" charset="0"/>
              </a:rPr>
              <a:t>• What’s the same, what’s different? </a:t>
            </a:r>
          </a:p>
          <a:p>
            <a:r>
              <a:rPr lang="en-GB" i="1" dirty="0">
                <a:solidFill>
                  <a:srgbClr val="000000"/>
                </a:solidFill>
                <a:latin typeface="Gill Sans MT" panose="020B0502020104020203" pitchFamily="34" charset="0"/>
              </a:rPr>
              <a:t>• True or false? </a:t>
            </a:r>
          </a:p>
          <a:p>
            <a:r>
              <a:rPr lang="en-GB" i="1" dirty="0">
                <a:solidFill>
                  <a:srgbClr val="000000"/>
                </a:solidFill>
                <a:latin typeface="Gill Sans MT" panose="020B0502020104020203" pitchFamily="34" charset="0"/>
              </a:rPr>
              <a:t>• Sometimes, always, never? </a:t>
            </a:r>
          </a:p>
          <a:p>
            <a:r>
              <a:rPr lang="en-GB" i="1" dirty="0">
                <a:solidFill>
                  <a:srgbClr val="000000"/>
                </a:solidFill>
                <a:latin typeface="Gill Sans MT" panose="020B0502020104020203" pitchFamily="34" charset="0"/>
              </a:rPr>
              <a:t>• Is it possible? </a:t>
            </a:r>
          </a:p>
        </p:txBody>
      </p:sp>
      <p:pic>
        <p:nvPicPr>
          <p:cNvPr id="8" name="Picture 7"/>
          <p:cNvPicPr>
            <a:picLocks noChangeAspect="1"/>
          </p:cNvPicPr>
          <p:nvPr/>
        </p:nvPicPr>
        <p:blipFill>
          <a:blip r:embed="rId5"/>
          <a:stretch>
            <a:fillRect/>
          </a:stretch>
        </p:blipFill>
        <p:spPr>
          <a:xfrm>
            <a:off x="7757233" y="5364389"/>
            <a:ext cx="1211585" cy="444248"/>
          </a:xfrm>
          <a:prstGeom prst="rect">
            <a:avLst/>
          </a:prstGeom>
        </p:spPr>
      </p:pic>
    </p:spTree>
    <p:extLst>
      <p:ext uri="{BB962C8B-B14F-4D97-AF65-F5344CB8AC3E}">
        <p14:creationId xmlns:p14="http://schemas.microsoft.com/office/powerpoint/2010/main" val="1503057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4" y="1008083"/>
            <a:ext cx="8229600" cy="1143000"/>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WRMH</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971600" y="2780928"/>
            <a:ext cx="7561088" cy="1043206"/>
          </a:xfrm>
          <a:prstGeom prst="rect">
            <a:avLst/>
          </a:prstGeom>
        </p:spPr>
      </p:pic>
    </p:spTree>
    <p:extLst>
      <p:ext uri="{BB962C8B-B14F-4D97-AF65-F5344CB8AC3E}">
        <p14:creationId xmlns:p14="http://schemas.microsoft.com/office/powerpoint/2010/main" val="686715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WRMH</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841174" y="1332248"/>
            <a:ext cx="7598521" cy="4288333"/>
          </a:xfrm>
          <a:prstGeom prst="rect">
            <a:avLst/>
          </a:prstGeom>
        </p:spPr>
      </p:pic>
    </p:spTree>
    <p:extLst>
      <p:ext uri="{BB962C8B-B14F-4D97-AF65-F5344CB8AC3E}">
        <p14:creationId xmlns:p14="http://schemas.microsoft.com/office/powerpoint/2010/main" val="2519879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943" y="294299"/>
            <a:ext cx="8229600" cy="1143000"/>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WRMH</a:t>
            </a:r>
            <a:endParaRPr lang="en-GB" sz="5400" b="1" dirty="0">
              <a:effectLst>
                <a:outerShdw blurRad="38100" dist="38100" dir="2700000" algn="tl">
                  <a:srgbClr val="000000">
                    <a:alpha val="43137"/>
                  </a:srgbClr>
                </a:outerShdw>
              </a:effectLst>
              <a:latin typeface="Gill Sans MT" panose="020B0502020104020203" pitchFamily="34" charset="0"/>
            </a:endParaRPr>
          </a:p>
        </p:txBody>
      </p:sp>
      <p:sp>
        <p:nvSpPr>
          <p:cNvPr id="3" name="Content Placeholder 2"/>
          <p:cNvSpPr>
            <a:spLocks noGrp="1"/>
          </p:cNvSpPr>
          <p:nvPr>
            <p:ph idx="1"/>
          </p:nvPr>
        </p:nvSpPr>
        <p:spPr>
          <a:xfrm>
            <a:off x="457200" y="1417638"/>
            <a:ext cx="8229600" cy="1252735"/>
          </a:xfrm>
        </p:spPr>
        <p:txBody>
          <a:bodyPr>
            <a:normAutofit/>
          </a:bodyPr>
          <a:lstStyle/>
          <a:p>
            <a:pPr marL="0" indent="0">
              <a:buNone/>
            </a:pPr>
            <a:r>
              <a:rPr lang="en-GB" sz="2000" dirty="0" smtClean="0">
                <a:latin typeface="Gill Sans MT" panose="020B0502020104020203" pitchFamily="34" charset="0"/>
              </a:rPr>
              <a:t>An aspect we really liked is their breakdown into small steps – allowing pupils and teachers to see the progression of skills and knowledge needed to understand the bigger concept.</a:t>
            </a:r>
            <a:endParaRPr lang="en-GB" sz="2000" dirty="0">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115616" y="2670373"/>
            <a:ext cx="6692255" cy="2945873"/>
          </a:xfrm>
          <a:prstGeom prst="rect">
            <a:avLst/>
          </a:prstGeom>
        </p:spPr>
      </p:pic>
    </p:spTree>
    <p:extLst>
      <p:ext uri="{BB962C8B-B14F-4D97-AF65-F5344CB8AC3E}">
        <p14:creationId xmlns:p14="http://schemas.microsoft.com/office/powerpoint/2010/main" val="639485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764704"/>
            <a:ext cx="7772400" cy="915695"/>
          </a:xfrm>
        </p:spPr>
        <p:txBody>
          <a:bodyPr>
            <a:normAutofit fontScale="90000"/>
          </a:bodyPr>
          <a:lstStyle/>
          <a:p>
            <a:r>
              <a:rPr lang="en-US" sz="5400" b="1" dirty="0" smtClean="0">
                <a:effectLst>
                  <a:outerShdw blurRad="38100" dist="38100" dir="2700000" algn="tl">
                    <a:srgbClr val="000000">
                      <a:alpha val="43137"/>
                    </a:srgbClr>
                  </a:outerShdw>
                </a:effectLst>
                <a:latin typeface="Gill Sans MT" panose="020B0502020104020203" pitchFamily="34" charset="0"/>
              </a:rPr>
              <a:t>What does being a ‘good' mathematician involve?</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7544" y="2103039"/>
            <a:ext cx="6480720" cy="3416320"/>
          </a:xfrm>
          <a:prstGeom prst="rect">
            <a:avLst/>
          </a:prstGeom>
          <a:noFill/>
        </p:spPr>
        <p:txBody>
          <a:bodyPr wrap="square" rtlCol="0">
            <a:spAutoFit/>
          </a:bodyPr>
          <a:lstStyle/>
          <a:p>
            <a:r>
              <a:rPr lang="en-US" dirty="0">
                <a:latin typeface="Gill Sans MT" panose="020B0502020104020203" pitchFamily="34" charset="0"/>
              </a:rPr>
              <a:t>The national curriculum for mathematics aims to ensure that all pupils</a:t>
            </a:r>
            <a:r>
              <a:rPr lang="en-US" dirty="0" smtClean="0">
                <a:latin typeface="Gill Sans MT" panose="020B0502020104020203" pitchFamily="34" charset="0"/>
              </a:rPr>
              <a:t>:</a:t>
            </a:r>
          </a:p>
          <a:p>
            <a:endParaRPr lang="en-US" dirty="0" smtClean="0">
              <a:latin typeface="Gill Sans MT" panose="020B0502020104020203" pitchFamily="34" charset="0"/>
            </a:endParaRPr>
          </a:p>
          <a:p>
            <a:r>
              <a:rPr lang="en-US" dirty="0" smtClean="0">
                <a:latin typeface="Gill Sans MT" panose="020B0502020104020203" pitchFamily="34" charset="0"/>
              </a:rPr>
              <a:t>• </a:t>
            </a:r>
            <a:r>
              <a:rPr lang="en-US" dirty="0">
                <a:latin typeface="Gill Sans MT" panose="020B0502020104020203" pitchFamily="34" charset="0"/>
              </a:rPr>
              <a:t>become </a:t>
            </a:r>
            <a:r>
              <a:rPr lang="en-US" b="1" dirty="0">
                <a:latin typeface="Gill Sans MT" panose="020B0502020104020203" pitchFamily="34" charset="0"/>
              </a:rPr>
              <a:t>fluent</a:t>
            </a:r>
            <a:r>
              <a:rPr lang="en-US" dirty="0">
                <a:latin typeface="Gill Sans MT" panose="020B0502020104020203" pitchFamily="34" charset="0"/>
              </a:rPr>
              <a:t> in the fundamentals of mathematics, </a:t>
            </a:r>
            <a:r>
              <a:rPr lang="en-US" dirty="0" smtClean="0">
                <a:latin typeface="Gill Sans MT" panose="020B0502020104020203" pitchFamily="34" charset="0"/>
              </a:rPr>
              <a:t>including through </a:t>
            </a:r>
            <a:r>
              <a:rPr lang="en-US" dirty="0">
                <a:latin typeface="Gill Sans MT" panose="020B0502020104020203" pitchFamily="34" charset="0"/>
              </a:rPr>
              <a:t>varied and frequent practice, so that pupils </a:t>
            </a:r>
            <a:r>
              <a:rPr lang="en-US" dirty="0" smtClean="0">
                <a:latin typeface="Gill Sans MT" panose="020B0502020104020203" pitchFamily="34" charset="0"/>
              </a:rPr>
              <a:t>develop conceptual </a:t>
            </a:r>
            <a:r>
              <a:rPr lang="en-US" dirty="0">
                <a:latin typeface="Gill Sans MT" panose="020B0502020104020203" pitchFamily="34" charset="0"/>
              </a:rPr>
              <a:t>understanding and recall and apply </a:t>
            </a:r>
            <a:r>
              <a:rPr lang="en-US" dirty="0" smtClean="0">
                <a:latin typeface="Gill Sans MT" panose="020B0502020104020203" pitchFamily="34" charset="0"/>
              </a:rPr>
              <a:t>knowledge;</a:t>
            </a:r>
            <a:endParaRPr lang="en-US" dirty="0">
              <a:latin typeface="Gill Sans MT" panose="020B0502020104020203" pitchFamily="34" charset="0"/>
            </a:endParaRPr>
          </a:p>
          <a:p>
            <a:endParaRPr lang="en-US" dirty="0">
              <a:latin typeface="Gill Sans MT" panose="020B0502020104020203" pitchFamily="34" charset="0"/>
            </a:endParaRPr>
          </a:p>
          <a:p>
            <a:r>
              <a:rPr lang="en-US" dirty="0">
                <a:latin typeface="Gill Sans MT" panose="020B0502020104020203" pitchFamily="34" charset="0"/>
              </a:rPr>
              <a:t>• </a:t>
            </a:r>
            <a:r>
              <a:rPr lang="en-US" b="1" dirty="0">
                <a:latin typeface="Gill Sans MT" panose="020B0502020104020203" pitchFamily="34" charset="0"/>
              </a:rPr>
              <a:t>reason</a:t>
            </a:r>
            <a:r>
              <a:rPr lang="en-US" dirty="0">
                <a:latin typeface="Gill Sans MT" panose="020B0502020104020203" pitchFamily="34" charset="0"/>
              </a:rPr>
              <a:t> mathematically by following a line of </a:t>
            </a:r>
            <a:r>
              <a:rPr lang="en-US" dirty="0" smtClean="0">
                <a:latin typeface="Gill Sans MT" panose="020B0502020104020203" pitchFamily="34" charset="0"/>
              </a:rPr>
              <a:t>enquiry, conjecturing </a:t>
            </a:r>
            <a:r>
              <a:rPr lang="en-US" dirty="0">
                <a:latin typeface="Gill Sans MT" panose="020B0502020104020203" pitchFamily="34" charset="0"/>
              </a:rPr>
              <a:t>relationships and generalisations, and </a:t>
            </a:r>
            <a:r>
              <a:rPr lang="en-US" dirty="0" smtClean="0">
                <a:latin typeface="Gill Sans MT" panose="020B0502020104020203" pitchFamily="34" charset="0"/>
              </a:rPr>
              <a:t>using mathematical language;</a:t>
            </a:r>
          </a:p>
          <a:p>
            <a:endParaRPr lang="en-US" dirty="0">
              <a:latin typeface="Gill Sans MT" panose="020B0502020104020203" pitchFamily="34" charset="0"/>
            </a:endParaRPr>
          </a:p>
          <a:p>
            <a:r>
              <a:rPr lang="en-US" dirty="0">
                <a:latin typeface="Gill Sans MT" panose="020B0502020104020203" pitchFamily="34" charset="0"/>
              </a:rPr>
              <a:t>• can </a:t>
            </a:r>
            <a:r>
              <a:rPr lang="en-US" b="1" dirty="0">
                <a:latin typeface="Gill Sans MT" panose="020B0502020104020203" pitchFamily="34" charset="0"/>
              </a:rPr>
              <a:t>solve problems </a:t>
            </a:r>
            <a:r>
              <a:rPr lang="en-US" dirty="0">
                <a:latin typeface="Gill Sans MT" panose="020B0502020104020203" pitchFamily="34" charset="0"/>
              </a:rPr>
              <a:t>by applying their mathematics to a variety </a:t>
            </a:r>
            <a:r>
              <a:rPr lang="en-US" dirty="0" smtClean="0">
                <a:latin typeface="Gill Sans MT" panose="020B0502020104020203" pitchFamily="34" charset="0"/>
              </a:rPr>
              <a:t>of routine </a:t>
            </a:r>
            <a:r>
              <a:rPr lang="en-US" dirty="0">
                <a:latin typeface="Gill Sans MT" panose="020B0502020104020203" pitchFamily="34" charset="0"/>
              </a:rPr>
              <a:t>and non-routine </a:t>
            </a:r>
            <a:r>
              <a:rPr lang="en-US" dirty="0" smtClean="0">
                <a:latin typeface="Gill Sans MT" panose="020B0502020104020203" pitchFamily="34" charset="0"/>
              </a:rPr>
              <a:t>problems.</a:t>
            </a:r>
            <a:endParaRPr lang="en-US" dirty="0">
              <a:latin typeface="Gill Sans MT" panose="020B0502020104020203" pitchFamily="34" charset="0"/>
            </a:endParaRPr>
          </a:p>
        </p:txBody>
      </p:sp>
      <p:pic>
        <p:nvPicPr>
          <p:cNvPr id="5122" name="Picture 2" descr="Image result for I can maths quotes for childr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4352" y="2605232"/>
            <a:ext cx="1676563"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080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756408"/>
            <a:ext cx="7772400" cy="915695"/>
          </a:xfrm>
        </p:spPr>
        <p:txBody>
          <a:bodyPr>
            <a:normAutofit/>
          </a:bodyPr>
          <a:lstStyle/>
          <a:p>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86140" y="691659"/>
            <a:ext cx="8571719" cy="5474682"/>
          </a:xfrm>
          <a:prstGeom prst="rect">
            <a:avLst/>
          </a:prstGeom>
        </p:spPr>
      </p:pic>
    </p:spTree>
    <p:extLst>
      <p:ext uri="{BB962C8B-B14F-4D97-AF65-F5344CB8AC3E}">
        <p14:creationId xmlns:p14="http://schemas.microsoft.com/office/powerpoint/2010/main" val="2180036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621212"/>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Fluency activities</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70" y="1795583"/>
            <a:ext cx="4512336" cy="3203202"/>
          </a:xfrm>
          <a:prstGeom prst="rect">
            <a:avLst/>
          </a:prstGeom>
        </p:spPr>
      </p:pic>
      <p:sp>
        <p:nvSpPr>
          <p:cNvPr id="5" name="TextBox 4"/>
          <p:cNvSpPr txBox="1"/>
          <p:nvPr/>
        </p:nvSpPr>
        <p:spPr>
          <a:xfrm>
            <a:off x="4832292" y="1835255"/>
            <a:ext cx="2476012" cy="3416320"/>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Gill Sans MT" panose="020B0502020104020203" pitchFamily="34" charset="0"/>
              </a:rPr>
              <a:t>Times tables</a:t>
            </a:r>
          </a:p>
          <a:p>
            <a:pPr marL="342900" indent="-342900">
              <a:buFont typeface="Arial" panose="020B0604020202020204" pitchFamily="34" charset="0"/>
              <a:buChar char="•"/>
            </a:pPr>
            <a:endParaRPr lang="en-US" sz="2000" dirty="0">
              <a:latin typeface="Gill Sans MT" panose="020B0502020104020203" pitchFamily="34" charset="0"/>
            </a:endParaRPr>
          </a:p>
          <a:p>
            <a:pPr marL="342900" indent="-342900">
              <a:buFont typeface="Arial" panose="020B0604020202020204" pitchFamily="34" charset="0"/>
              <a:buChar char="•"/>
            </a:pPr>
            <a:r>
              <a:rPr lang="en-US" sz="2000" dirty="0" smtClean="0">
                <a:latin typeface="Gill Sans MT" panose="020B0502020104020203" pitchFamily="34" charset="0"/>
              </a:rPr>
              <a:t>Number bonds</a:t>
            </a:r>
          </a:p>
          <a:p>
            <a:pPr marL="342900" indent="-342900">
              <a:buFont typeface="Arial" panose="020B0604020202020204" pitchFamily="34" charset="0"/>
              <a:buChar char="•"/>
            </a:pPr>
            <a:endParaRPr lang="en-US" sz="2000" dirty="0">
              <a:latin typeface="Gill Sans MT" panose="020B0502020104020203" pitchFamily="34" charset="0"/>
            </a:endParaRPr>
          </a:p>
          <a:p>
            <a:pPr marL="342900" indent="-342900">
              <a:buFont typeface="Arial" panose="020B0604020202020204" pitchFamily="34" charset="0"/>
              <a:buChar char="•"/>
            </a:pPr>
            <a:r>
              <a:rPr lang="en-US" sz="2000" dirty="0" smtClean="0">
                <a:latin typeface="Gill Sans MT" panose="020B0502020104020203" pitchFamily="34" charset="0"/>
              </a:rPr>
              <a:t>Using manipulatives to improve conceptual understanding</a:t>
            </a:r>
          </a:p>
          <a:p>
            <a:endParaRPr lang="en-US" dirty="0"/>
          </a:p>
          <a:p>
            <a:endParaRPr lang="en-GB" dirty="0"/>
          </a:p>
        </p:txBody>
      </p:sp>
      <p:pic>
        <p:nvPicPr>
          <p:cNvPr id="6" name="Picture 5" descr="Mix operation 7.pdf - Adobe Acrobat Reader DC"/>
          <p:cNvPicPr>
            <a:picLocks noChangeAspect="1"/>
          </p:cNvPicPr>
          <p:nvPr/>
        </p:nvPicPr>
        <p:blipFill rotWithShape="1">
          <a:blip r:embed="rId5">
            <a:extLst>
              <a:ext uri="{28A0092B-C50C-407E-A947-70E740481C1C}">
                <a14:useLocalDpi xmlns:a14="http://schemas.microsoft.com/office/drawing/2010/main" val="0"/>
              </a:ext>
            </a:extLst>
          </a:blip>
          <a:srcRect l="31100" t="28057" r="50000" b="1729"/>
          <a:stretch/>
        </p:blipFill>
        <p:spPr>
          <a:xfrm>
            <a:off x="7308304" y="1646799"/>
            <a:ext cx="1728192" cy="3456385"/>
          </a:xfrm>
          <a:prstGeom prst="rect">
            <a:avLst/>
          </a:prstGeom>
        </p:spPr>
      </p:pic>
    </p:spTree>
    <p:extLst>
      <p:ext uri="{BB962C8B-B14F-4D97-AF65-F5344CB8AC3E}">
        <p14:creationId xmlns:p14="http://schemas.microsoft.com/office/powerpoint/2010/main" val="4189003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316" y="650788"/>
            <a:ext cx="8282261" cy="915695"/>
          </a:xfrm>
        </p:spPr>
        <p:txBody>
          <a:bodyPr>
            <a:normAutofit fontScale="90000"/>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Conceptual understanding</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6066" y="1606865"/>
            <a:ext cx="3672408" cy="1938992"/>
          </a:xfrm>
          <a:prstGeom prst="rect">
            <a:avLst/>
          </a:prstGeom>
          <a:noFill/>
        </p:spPr>
        <p:txBody>
          <a:bodyPr wrap="square" rtlCol="0">
            <a:spAutoFit/>
          </a:bodyPr>
          <a:lstStyle/>
          <a:p>
            <a:r>
              <a:rPr lang="en-US" sz="2400" dirty="0" smtClean="0"/>
              <a:t>Bead strings</a:t>
            </a:r>
          </a:p>
          <a:p>
            <a:endParaRPr lang="en-US" dirty="0"/>
          </a:p>
          <a:p>
            <a:endParaRPr lang="en-US" dirty="0"/>
          </a:p>
          <a:p>
            <a:endParaRPr lang="en-US" dirty="0"/>
          </a:p>
          <a:p>
            <a:r>
              <a:rPr lang="en-US" sz="2400" dirty="0" smtClean="0"/>
              <a:t>Cuisenaire rods</a:t>
            </a:r>
          </a:p>
          <a:p>
            <a:endParaRPr lang="en-US" dirty="0"/>
          </a:p>
        </p:txBody>
      </p:sp>
      <p:sp>
        <p:nvSpPr>
          <p:cNvPr id="12" name="TextBox 11"/>
          <p:cNvSpPr txBox="1"/>
          <p:nvPr/>
        </p:nvSpPr>
        <p:spPr>
          <a:xfrm>
            <a:off x="6864507" y="2726931"/>
            <a:ext cx="3672408" cy="1292662"/>
          </a:xfrm>
          <a:prstGeom prst="rect">
            <a:avLst/>
          </a:prstGeom>
          <a:noFill/>
        </p:spPr>
        <p:txBody>
          <a:bodyPr wrap="square" rtlCol="0">
            <a:spAutoFit/>
          </a:bodyPr>
          <a:lstStyle/>
          <a:p>
            <a:r>
              <a:rPr lang="en-US" sz="2400" dirty="0" smtClean="0"/>
              <a:t>Bar model</a:t>
            </a:r>
          </a:p>
          <a:p>
            <a:endParaRPr lang="en-US" dirty="0"/>
          </a:p>
          <a:p>
            <a:endParaRPr lang="en-US" dirty="0"/>
          </a:p>
          <a:p>
            <a:endParaRPr lang="en-US" dirty="0"/>
          </a:p>
        </p:txBody>
      </p:sp>
      <p:pic>
        <p:nvPicPr>
          <p:cNvPr id="13" name="Picture 1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0180" y="3259233"/>
            <a:ext cx="914528" cy="905001"/>
          </a:xfrm>
          <a:prstGeom prst="rect">
            <a:avLst/>
          </a:prstGeom>
        </p:spPr>
      </p:pic>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4507" y="2096509"/>
            <a:ext cx="1486107" cy="323895"/>
          </a:xfrm>
          <a:prstGeom prst="rect">
            <a:avLst/>
          </a:prstGeom>
        </p:spPr>
      </p:pic>
      <p:pic>
        <p:nvPicPr>
          <p:cNvPr id="15" name="Picture 1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2345" y="4750077"/>
            <a:ext cx="1571844" cy="952633"/>
          </a:xfrm>
          <a:prstGeom prst="rect">
            <a:avLst/>
          </a:prstGeom>
        </p:spPr>
      </p:pic>
      <p:sp>
        <p:nvSpPr>
          <p:cNvPr id="16" name="Rectangle 15"/>
          <p:cNvSpPr/>
          <p:nvPr/>
        </p:nvSpPr>
        <p:spPr>
          <a:xfrm>
            <a:off x="7073310" y="4326121"/>
            <a:ext cx="1071127" cy="461665"/>
          </a:xfrm>
          <a:prstGeom prst="rect">
            <a:avLst/>
          </a:prstGeom>
        </p:spPr>
        <p:txBody>
          <a:bodyPr wrap="none">
            <a:spAutoFit/>
          </a:bodyPr>
          <a:lstStyle/>
          <a:p>
            <a:r>
              <a:rPr lang="en-US" sz="2400" dirty="0"/>
              <a:t>Shapes</a:t>
            </a:r>
            <a:endParaRPr lang="en-GB" sz="2400" dirty="0"/>
          </a:p>
        </p:txBody>
      </p:sp>
      <p:sp>
        <p:nvSpPr>
          <p:cNvPr id="18" name="Rectangle 17"/>
          <p:cNvSpPr/>
          <p:nvPr/>
        </p:nvSpPr>
        <p:spPr>
          <a:xfrm>
            <a:off x="3870494" y="2773191"/>
            <a:ext cx="1324402" cy="461665"/>
          </a:xfrm>
          <a:prstGeom prst="rect">
            <a:avLst/>
          </a:prstGeom>
        </p:spPr>
        <p:txBody>
          <a:bodyPr wrap="none">
            <a:spAutoFit/>
          </a:bodyPr>
          <a:lstStyle/>
          <a:p>
            <a:r>
              <a:rPr lang="en-US" sz="2400" dirty="0"/>
              <a:t>100 grids</a:t>
            </a:r>
          </a:p>
        </p:txBody>
      </p:sp>
      <p:sp>
        <p:nvSpPr>
          <p:cNvPr id="19" name="Rectangle 18"/>
          <p:cNvSpPr/>
          <p:nvPr/>
        </p:nvSpPr>
        <p:spPr>
          <a:xfrm>
            <a:off x="6864507" y="1555556"/>
            <a:ext cx="1739579" cy="461665"/>
          </a:xfrm>
          <a:prstGeom prst="rect">
            <a:avLst/>
          </a:prstGeom>
        </p:spPr>
        <p:txBody>
          <a:bodyPr wrap="none">
            <a:spAutoFit/>
          </a:bodyPr>
          <a:lstStyle/>
          <a:p>
            <a:r>
              <a:rPr lang="en-US" sz="2400" dirty="0"/>
              <a:t>Number line</a:t>
            </a:r>
          </a:p>
        </p:txBody>
      </p:sp>
      <p:pic>
        <p:nvPicPr>
          <p:cNvPr id="20" name="Picture 19"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3752" y="4857617"/>
            <a:ext cx="1028844" cy="771633"/>
          </a:xfrm>
          <a:prstGeom prst="rect">
            <a:avLst/>
          </a:prstGeom>
        </p:spPr>
      </p:pic>
      <p:sp>
        <p:nvSpPr>
          <p:cNvPr id="21" name="Rectangle 20"/>
          <p:cNvSpPr/>
          <p:nvPr/>
        </p:nvSpPr>
        <p:spPr>
          <a:xfrm>
            <a:off x="3637821" y="4349090"/>
            <a:ext cx="2123466" cy="461665"/>
          </a:xfrm>
          <a:prstGeom prst="rect">
            <a:avLst/>
          </a:prstGeom>
        </p:spPr>
        <p:txBody>
          <a:bodyPr wrap="none">
            <a:spAutoFit/>
          </a:bodyPr>
          <a:lstStyle/>
          <a:p>
            <a:r>
              <a:rPr lang="en-US" sz="2400" dirty="0"/>
              <a:t>Fraction towers</a:t>
            </a:r>
          </a:p>
        </p:txBody>
      </p:sp>
      <p:pic>
        <p:nvPicPr>
          <p:cNvPr id="22" name="Picture 21"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78562" y="1941323"/>
            <a:ext cx="1076475" cy="752580"/>
          </a:xfrm>
          <a:prstGeom prst="rect">
            <a:avLst/>
          </a:prstGeom>
        </p:spPr>
      </p:pic>
      <p:sp>
        <p:nvSpPr>
          <p:cNvPr id="23" name="Rectangle 22"/>
          <p:cNvSpPr/>
          <p:nvPr/>
        </p:nvSpPr>
        <p:spPr>
          <a:xfrm>
            <a:off x="3594315" y="1497120"/>
            <a:ext cx="2092239" cy="461665"/>
          </a:xfrm>
          <a:prstGeom prst="rect">
            <a:avLst/>
          </a:prstGeom>
        </p:spPr>
        <p:txBody>
          <a:bodyPr wrap="none">
            <a:spAutoFit/>
          </a:bodyPr>
          <a:lstStyle/>
          <a:p>
            <a:r>
              <a:rPr lang="en-US" sz="2400" dirty="0"/>
              <a:t>Multilink cubes</a:t>
            </a:r>
            <a:endParaRPr lang="en-GB" sz="2400" dirty="0"/>
          </a:p>
        </p:txBody>
      </p:sp>
      <p:pic>
        <p:nvPicPr>
          <p:cNvPr id="24" name="Picture 23"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3561" y="4820301"/>
            <a:ext cx="1124107" cy="771633"/>
          </a:xfrm>
          <a:prstGeom prst="rect">
            <a:avLst/>
          </a:prstGeom>
        </p:spPr>
      </p:pic>
      <p:sp>
        <p:nvSpPr>
          <p:cNvPr id="25" name="Rectangle 24"/>
          <p:cNvSpPr/>
          <p:nvPr/>
        </p:nvSpPr>
        <p:spPr>
          <a:xfrm>
            <a:off x="662291" y="4342436"/>
            <a:ext cx="1884170" cy="461665"/>
          </a:xfrm>
          <a:prstGeom prst="rect">
            <a:avLst/>
          </a:prstGeom>
        </p:spPr>
        <p:txBody>
          <a:bodyPr wrap="none">
            <a:spAutoFit/>
          </a:bodyPr>
          <a:lstStyle/>
          <a:p>
            <a:r>
              <a:rPr lang="en-US" sz="2400" dirty="0"/>
              <a:t>Dienes blocks</a:t>
            </a:r>
          </a:p>
        </p:txBody>
      </p:sp>
      <p:pic>
        <p:nvPicPr>
          <p:cNvPr id="26" name="Picture 25"/>
          <p:cNvPicPr>
            <a:picLocks noChangeAspect="1"/>
          </p:cNvPicPr>
          <p:nvPr/>
        </p:nvPicPr>
        <p:blipFill>
          <a:blip r:embed="rId10"/>
          <a:stretch>
            <a:fillRect/>
          </a:stretch>
        </p:blipFill>
        <p:spPr>
          <a:xfrm>
            <a:off x="1013510" y="2021385"/>
            <a:ext cx="798037" cy="798037"/>
          </a:xfrm>
          <a:prstGeom prst="rect">
            <a:avLst/>
          </a:prstGeom>
        </p:spPr>
      </p:pic>
      <p:pic>
        <p:nvPicPr>
          <p:cNvPr id="1026" name="Picture 2" descr="Image result for cuisenaire rod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3697" y="3254468"/>
            <a:ext cx="1061357" cy="106135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12"/>
          <a:stretch>
            <a:fillRect/>
          </a:stretch>
        </p:blipFill>
        <p:spPr>
          <a:xfrm>
            <a:off x="6640393" y="3334138"/>
            <a:ext cx="1743918" cy="775551"/>
          </a:xfrm>
          <a:prstGeom prst="rect">
            <a:avLst/>
          </a:prstGeom>
        </p:spPr>
      </p:pic>
    </p:spTree>
    <p:extLst>
      <p:ext uri="{BB962C8B-B14F-4D97-AF65-F5344CB8AC3E}">
        <p14:creationId xmlns:p14="http://schemas.microsoft.com/office/powerpoint/2010/main" val="4030383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621212"/>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Reasoning</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99592" y="2060848"/>
            <a:ext cx="7272808" cy="1815882"/>
          </a:xfrm>
          <a:prstGeom prst="rect">
            <a:avLst/>
          </a:prstGeom>
        </p:spPr>
        <p:txBody>
          <a:bodyPr wrap="square">
            <a:spAutoFit/>
          </a:bodyPr>
          <a:lstStyle/>
          <a:p>
            <a:pPr algn="ctr"/>
            <a:r>
              <a:rPr lang="en-US" sz="2800" dirty="0">
                <a:latin typeface="Gill Sans MT" panose="020B0502020104020203" pitchFamily="34" charset="0"/>
              </a:rPr>
              <a:t>… research by </a:t>
            </a:r>
            <a:r>
              <a:rPr lang="en-US" sz="2800" dirty="0" err="1">
                <a:latin typeface="Gill Sans MT" panose="020B0502020104020203" pitchFamily="34" charset="0"/>
              </a:rPr>
              <a:t>Terezinha</a:t>
            </a:r>
            <a:r>
              <a:rPr lang="en-US" sz="2800" dirty="0">
                <a:latin typeface="Gill Sans MT" panose="020B0502020104020203" pitchFamily="34" charset="0"/>
              </a:rPr>
              <a:t> </a:t>
            </a:r>
            <a:r>
              <a:rPr lang="en-US" sz="2800" dirty="0" err="1">
                <a:latin typeface="Gill Sans MT" panose="020B0502020104020203" pitchFamily="34" charset="0"/>
              </a:rPr>
              <a:t>Nunes</a:t>
            </a:r>
            <a:r>
              <a:rPr lang="en-US" sz="2800" dirty="0">
                <a:latin typeface="Gill Sans MT" panose="020B0502020104020203" pitchFamily="34" charset="0"/>
              </a:rPr>
              <a:t> (2009) identified the ability to reason mathematically as the most important factor in a pupil’s success in mathematics.</a:t>
            </a:r>
            <a:endParaRPr lang="en-GB" sz="2800" dirty="0">
              <a:latin typeface="Gill Sans MT" panose="020B0502020104020203" pitchFamily="34" charset="0"/>
            </a:endParaRPr>
          </a:p>
        </p:txBody>
      </p:sp>
    </p:spTree>
    <p:extLst>
      <p:ext uri="{BB962C8B-B14F-4D97-AF65-F5344CB8AC3E}">
        <p14:creationId xmlns:p14="http://schemas.microsoft.com/office/powerpoint/2010/main" val="2850167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621212"/>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Reasoning</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3970" y="2500140"/>
            <a:ext cx="8352929" cy="3416320"/>
          </a:xfrm>
          <a:prstGeom prst="rect">
            <a:avLst/>
          </a:prstGeom>
        </p:spPr>
        <p:txBody>
          <a:bodyPr wrap="square">
            <a:spAutoFit/>
          </a:bodyPr>
          <a:lstStyle/>
          <a:p>
            <a:r>
              <a:rPr lang="en-US" sz="2400" dirty="0" smtClean="0">
                <a:latin typeface="Gill Sans MT" panose="020B0502020104020203" pitchFamily="34" charset="0"/>
              </a:rPr>
              <a:t>Reasoning relates to a child’s mathematical thinking and use of language to support this. Skills involved might include:</a:t>
            </a:r>
            <a:endParaRPr lang="en-US" sz="2400" dirty="0">
              <a:latin typeface="Gill Sans MT" panose="020B0502020104020203" pitchFamily="34" charset="0"/>
            </a:endParaRPr>
          </a:p>
          <a:p>
            <a:endParaRPr lang="en-US" sz="2400" dirty="0" smtClean="0">
              <a:latin typeface="Gill Sans MT" panose="020B0502020104020203" pitchFamily="34" charset="0"/>
            </a:endParaRPr>
          </a:p>
          <a:p>
            <a:pPr marL="285750" indent="-285750">
              <a:buFont typeface="Arial" panose="020B0604020202020204" pitchFamily="34" charset="0"/>
              <a:buChar char="•"/>
            </a:pPr>
            <a:r>
              <a:rPr lang="en-US" sz="2400" dirty="0" smtClean="0">
                <a:latin typeface="Gill Sans MT" panose="020B0502020104020203" pitchFamily="34" charset="0"/>
              </a:rPr>
              <a:t>Exploring, </a:t>
            </a:r>
            <a:r>
              <a:rPr lang="en-US" sz="2400" dirty="0">
                <a:latin typeface="Gill Sans MT" panose="020B0502020104020203" pitchFamily="34" charset="0"/>
              </a:rPr>
              <a:t>wonder, </a:t>
            </a:r>
            <a:r>
              <a:rPr lang="en-US" sz="2400" dirty="0" smtClean="0">
                <a:latin typeface="Gill Sans MT" panose="020B0502020104020203" pitchFamily="34" charset="0"/>
              </a:rPr>
              <a:t>questioning </a:t>
            </a:r>
            <a:r>
              <a:rPr lang="en-US" sz="2400" dirty="0">
                <a:latin typeface="Gill Sans MT" panose="020B0502020104020203" pitchFamily="34" charset="0"/>
              </a:rPr>
              <a:t>and </a:t>
            </a:r>
            <a:r>
              <a:rPr lang="en-US" sz="2400" dirty="0" smtClean="0">
                <a:latin typeface="Gill Sans MT" panose="020B0502020104020203" pitchFamily="34" charset="0"/>
              </a:rPr>
              <a:t>conjecture; </a:t>
            </a:r>
          </a:p>
          <a:p>
            <a:pPr marL="285750" indent="-285750">
              <a:buFont typeface="Arial" panose="020B0604020202020204" pitchFamily="34" charset="0"/>
              <a:buChar char="•"/>
            </a:pPr>
            <a:r>
              <a:rPr lang="en-US" sz="2400" dirty="0" smtClean="0">
                <a:latin typeface="Gill Sans MT" panose="020B0502020104020203" pitchFamily="34" charset="0"/>
              </a:rPr>
              <a:t>Comparing, classifying and sorting;</a:t>
            </a:r>
          </a:p>
          <a:p>
            <a:pPr marL="285750" indent="-285750">
              <a:buFont typeface="Arial" panose="020B0604020202020204" pitchFamily="34" charset="0"/>
              <a:buChar char="•"/>
            </a:pPr>
            <a:r>
              <a:rPr lang="en-US" sz="2400" dirty="0" smtClean="0">
                <a:latin typeface="Gill Sans MT" panose="020B0502020104020203" pitchFamily="34" charset="0"/>
              </a:rPr>
              <a:t>Experimenting, </a:t>
            </a:r>
            <a:r>
              <a:rPr lang="en-US" sz="2400" dirty="0">
                <a:latin typeface="Gill Sans MT" panose="020B0502020104020203" pitchFamily="34" charset="0"/>
              </a:rPr>
              <a:t>play with possibilities, modify an </a:t>
            </a:r>
            <a:r>
              <a:rPr lang="en-US" sz="2400" dirty="0" smtClean="0">
                <a:latin typeface="Gill Sans MT" panose="020B0502020104020203" pitchFamily="34" charset="0"/>
              </a:rPr>
              <a:t>aspect to </a:t>
            </a:r>
            <a:r>
              <a:rPr lang="en-US" sz="2400" dirty="0">
                <a:latin typeface="Gill Sans MT" panose="020B0502020104020203" pitchFamily="34" charset="0"/>
              </a:rPr>
              <a:t>see what </a:t>
            </a:r>
            <a:r>
              <a:rPr lang="en-US" sz="2400" dirty="0" smtClean="0">
                <a:latin typeface="Gill Sans MT" panose="020B0502020104020203" pitchFamily="34" charset="0"/>
              </a:rPr>
              <a:t>happens;</a:t>
            </a:r>
          </a:p>
          <a:p>
            <a:pPr marL="285750" indent="-285750">
              <a:buFont typeface="Arial" panose="020B0604020202020204" pitchFamily="34" charset="0"/>
              <a:buChar char="•"/>
            </a:pPr>
            <a:r>
              <a:rPr lang="en-US" sz="2400" dirty="0" smtClean="0">
                <a:latin typeface="Gill Sans MT" panose="020B0502020104020203" pitchFamily="34" charset="0"/>
              </a:rPr>
              <a:t>Making theories, generalisations </a:t>
            </a:r>
            <a:r>
              <a:rPr lang="en-US" sz="2400" dirty="0">
                <a:latin typeface="Gill Sans MT" panose="020B0502020104020203" pitchFamily="34" charset="0"/>
              </a:rPr>
              <a:t>and predictions and act purposefully to see what </a:t>
            </a:r>
            <a:r>
              <a:rPr lang="en-US" sz="2400" dirty="0" smtClean="0">
                <a:latin typeface="Gill Sans MT" panose="020B0502020104020203" pitchFamily="34" charset="0"/>
              </a:rPr>
              <a:t>happens.</a:t>
            </a:r>
            <a:endParaRPr lang="en-GB" sz="2400" dirty="0">
              <a:latin typeface="Gill Sans MT" panose="020B0502020104020203" pitchFamily="34" charset="0"/>
            </a:endParaRPr>
          </a:p>
        </p:txBody>
      </p:sp>
      <p:pic>
        <p:nvPicPr>
          <p:cNvPr id="6" name="Picture 5"/>
          <p:cNvPicPr>
            <a:picLocks noChangeAspect="1"/>
          </p:cNvPicPr>
          <p:nvPr/>
        </p:nvPicPr>
        <p:blipFill>
          <a:blip r:embed="rId4"/>
          <a:stretch>
            <a:fillRect/>
          </a:stretch>
        </p:blipFill>
        <p:spPr>
          <a:xfrm>
            <a:off x="3834715" y="1566015"/>
            <a:ext cx="1611437" cy="945963"/>
          </a:xfrm>
          <a:prstGeom prst="rect">
            <a:avLst/>
          </a:prstGeom>
        </p:spPr>
      </p:pic>
    </p:spTree>
    <p:extLst>
      <p:ext uri="{BB962C8B-B14F-4D97-AF65-F5344CB8AC3E}">
        <p14:creationId xmlns:p14="http://schemas.microsoft.com/office/powerpoint/2010/main" val="3298986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764704"/>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Try these …</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611560" y="1827082"/>
            <a:ext cx="3459957" cy="3968234"/>
          </a:xfrm>
          <a:prstGeom prst="rect">
            <a:avLst/>
          </a:prstGeom>
        </p:spPr>
      </p:pic>
      <p:pic>
        <p:nvPicPr>
          <p:cNvPr id="4" name="Picture 3"/>
          <p:cNvPicPr>
            <a:picLocks noChangeAspect="1"/>
          </p:cNvPicPr>
          <p:nvPr/>
        </p:nvPicPr>
        <p:blipFill>
          <a:blip r:embed="rId5"/>
          <a:stretch>
            <a:fillRect/>
          </a:stretch>
        </p:blipFill>
        <p:spPr>
          <a:xfrm>
            <a:off x="4427984" y="2050648"/>
            <a:ext cx="4303667" cy="3007221"/>
          </a:xfrm>
          <a:prstGeom prst="rect">
            <a:avLst/>
          </a:prstGeom>
        </p:spPr>
      </p:pic>
    </p:spTree>
    <p:extLst>
      <p:ext uri="{BB962C8B-B14F-4D97-AF65-F5344CB8AC3E}">
        <p14:creationId xmlns:p14="http://schemas.microsoft.com/office/powerpoint/2010/main" val="479530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621212"/>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Reasoning activities</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9955" y="1771202"/>
            <a:ext cx="3601741"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Gill Sans MT" panose="020B0502020104020203" pitchFamily="34" charset="0"/>
              </a:rPr>
              <a:t>What </a:t>
            </a:r>
            <a:r>
              <a:rPr lang="en-US" sz="2400" dirty="0">
                <a:latin typeface="Gill Sans MT" panose="020B0502020104020203" pitchFamily="34" charset="0"/>
              </a:rPr>
              <a:t>do you notice? </a:t>
            </a:r>
            <a:endParaRPr lang="en-US" sz="2400" dirty="0" smtClean="0">
              <a:latin typeface="Gill Sans MT" panose="020B0502020104020203" pitchFamily="34" charset="0"/>
            </a:endParaRPr>
          </a:p>
          <a:p>
            <a:pPr marL="285750" indent="-285750">
              <a:buFont typeface="Arial" panose="020B0604020202020204" pitchFamily="34" charset="0"/>
              <a:buChar char="•"/>
            </a:pPr>
            <a:r>
              <a:rPr lang="en-US" sz="2400" dirty="0" smtClean="0">
                <a:latin typeface="Gill Sans MT" panose="020B0502020104020203" pitchFamily="34" charset="0"/>
              </a:rPr>
              <a:t>Spot </a:t>
            </a:r>
            <a:r>
              <a:rPr lang="en-US" sz="2400" dirty="0">
                <a:latin typeface="Gill Sans MT" panose="020B0502020104020203" pitchFamily="34" charset="0"/>
              </a:rPr>
              <a:t>the mistake </a:t>
            </a:r>
            <a:endParaRPr lang="en-US" sz="2400" dirty="0" smtClean="0">
              <a:latin typeface="Gill Sans MT" panose="020B0502020104020203" pitchFamily="34" charset="0"/>
            </a:endParaRPr>
          </a:p>
          <a:p>
            <a:pPr marL="285750" indent="-285750">
              <a:buFont typeface="Arial" panose="020B0604020202020204" pitchFamily="34" charset="0"/>
              <a:buChar char="•"/>
            </a:pPr>
            <a:r>
              <a:rPr lang="en-US" sz="2400" dirty="0" smtClean="0">
                <a:latin typeface="Gill Sans MT" panose="020B0502020104020203" pitchFamily="34" charset="0"/>
              </a:rPr>
              <a:t>True </a:t>
            </a:r>
            <a:r>
              <a:rPr lang="en-US" sz="2400" dirty="0">
                <a:latin typeface="Gill Sans MT" panose="020B0502020104020203" pitchFamily="34" charset="0"/>
              </a:rPr>
              <a:t>or </a:t>
            </a:r>
            <a:r>
              <a:rPr lang="en-US" sz="2400" dirty="0" smtClean="0">
                <a:latin typeface="Gill Sans MT" panose="020B0502020104020203" pitchFamily="34" charset="0"/>
              </a:rPr>
              <a:t>false?</a:t>
            </a:r>
          </a:p>
          <a:p>
            <a:pPr marL="285750" indent="-285750">
              <a:buFont typeface="Arial" panose="020B0604020202020204" pitchFamily="34" charset="0"/>
              <a:buChar char="•"/>
            </a:pPr>
            <a:r>
              <a:rPr lang="en-US" sz="2400" dirty="0" smtClean="0">
                <a:latin typeface="Gill Sans MT" panose="020B0502020104020203" pitchFamily="34" charset="0"/>
              </a:rPr>
              <a:t>Give </a:t>
            </a:r>
            <a:r>
              <a:rPr lang="en-US" sz="2400" dirty="0">
                <a:latin typeface="Gill Sans MT" panose="020B0502020104020203" pitchFamily="34" charset="0"/>
              </a:rPr>
              <a:t>an example of… </a:t>
            </a:r>
            <a:endParaRPr lang="en-US" sz="2400" dirty="0" smtClean="0">
              <a:latin typeface="Gill Sans MT" panose="020B0502020104020203" pitchFamily="34" charset="0"/>
            </a:endParaRPr>
          </a:p>
          <a:p>
            <a:pPr marL="285750" indent="-285750">
              <a:buFont typeface="Arial" panose="020B0604020202020204" pitchFamily="34" charset="0"/>
              <a:buChar char="•"/>
            </a:pPr>
            <a:r>
              <a:rPr lang="en-US" sz="2400" dirty="0" smtClean="0">
                <a:latin typeface="Gill Sans MT" panose="020B0502020104020203" pitchFamily="34" charset="0"/>
              </a:rPr>
              <a:t>Odd </a:t>
            </a:r>
            <a:r>
              <a:rPr lang="en-US" sz="2400" dirty="0">
                <a:latin typeface="Gill Sans MT" panose="020B0502020104020203" pitchFamily="34" charset="0"/>
              </a:rPr>
              <a:t>one out    </a:t>
            </a:r>
            <a:endParaRPr lang="en-US" sz="2400" dirty="0" smtClean="0">
              <a:latin typeface="Gill Sans MT" panose="020B0502020104020203" pitchFamily="34" charset="0"/>
            </a:endParaRPr>
          </a:p>
          <a:p>
            <a:pPr marL="285750" indent="-285750">
              <a:buFont typeface="Arial" panose="020B0604020202020204" pitchFamily="34" charset="0"/>
              <a:buChar char="•"/>
            </a:pPr>
            <a:r>
              <a:rPr lang="en-US" sz="2400" dirty="0" smtClean="0">
                <a:latin typeface="Gill Sans MT" panose="020B0502020104020203" pitchFamily="34" charset="0"/>
              </a:rPr>
              <a:t>Continue </a:t>
            </a:r>
            <a:r>
              <a:rPr lang="en-US" sz="2400" dirty="0">
                <a:latin typeface="Gill Sans MT" panose="020B0502020104020203" pitchFamily="34" charset="0"/>
              </a:rPr>
              <a:t>the pattern </a:t>
            </a:r>
            <a:endParaRPr lang="en-US" sz="2400" dirty="0" smtClean="0">
              <a:latin typeface="Gill Sans MT" panose="020B0502020104020203" pitchFamily="34" charset="0"/>
            </a:endParaRPr>
          </a:p>
          <a:p>
            <a:pPr marL="285750" indent="-285750">
              <a:buFont typeface="Arial" panose="020B0604020202020204" pitchFamily="34" charset="0"/>
              <a:buChar char="•"/>
            </a:pPr>
            <a:r>
              <a:rPr lang="en-US" sz="2400" dirty="0" smtClean="0">
                <a:latin typeface="Gill Sans MT" panose="020B0502020104020203" pitchFamily="34" charset="0"/>
              </a:rPr>
              <a:t>Do</a:t>
            </a:r>
            <a:r>
              <a:rPr lang="en-US" sz="2400" dirty="0">
                <a:latin typeface="Gill Sans MT" panose="020B0502020104020203" pitchFamily="34" charset="0"/>
              </a:rPr>
              <a:t>, then </a:t>
            </a:r>
            <a:r>
              <a:rPr lang="en-US" sz="2400" dirty="0" smtClean="0">
                <a:latin typeface="Gill Sans MT" panose="020B0502020104020203" pitchFamily="34" charset="0"/>
              </a:rPr>
              <a:t>explain</a:t>
            </a:r>
          </a:p>
          <a:p>
            <a:pPr marL="285750" indent="-285750">
              <a:buFont typeface="Arial" panose="020B0604020202020204" pitchFamily="34" charset="0"/>
              <a:buChar char="•"/>
            </a:pPr>
            <a:r>
              <a:rPr lang="en-US" sz="2400" dirty="0" smtClean="0">
                <a:latin typeface="Gill Sans MT" panose="020B0502020104020203" pitchFamily="34" charset="0"/>
              </a:rPr>
              <a:t>Convince </a:t>
            </a:r>
            <a:r>
              <a:rPr lang="en-US" sz="2400" dirty="0">
                <a:latin typeface="Gill Sans MT" panose="020B0502020104020203" pitchFamily="34" charset="0"/>
              </a:rPr>
              <a:t>me/prove it </a:t>
            </a:r>
            <a:endParaRPr lang="en-GB" sz="2400" dirty="0">
              <a:latin typeface="Gill Sans MT" panose="020B0502020104020203" pitchFamily="34" charset="0"/>
            </a:endParaRPr>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5998" y="1541277"/>
            <a:ext cx="2952328" cy="2136803"/>
          </a:xfrm>
          <a:prstGeom prst="rect">
            <a:avLst/>
          </a:prstGeom>
        </p:spPr>
      </p:pic>
      <p:pic>
        <p:nvPicPr>
          <p:cNvPr id="8" name="Picture 7"/>
          <p:cNvPicPr>
            <a:picLocks noChangeAspect="1"/>
          </p:cNvPicPr>
          <p:nvPr/>
        </p:nvPicPr>
        <p:blipFill>
          <a:blip r:embed="rId5"/>
          <a:stretch>
            <a:fillRect/>
          </a:stretch>
        </p:blipFill>
        <p:spPr>
          <a:xfrm>
            <a:off x="3491880" y="3711277"/>
            <a:ext cx="2095500" cy="2181225"/>
          </a:xfrm>
          <a:prstGeom prst="rect">
            <a:avLst/>
          </a:prstGeom>
        </p:spPr>
      </p:pic>
      <p:pic>
        <p:nvPicPr>
          <p:cNvPr id="10" name="Picture 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6049" y="3845181"/>
            <a:ext cx="3100971" cy="1946018"/>
          </a:xfrm>
          <a:prstGeom prst="rect">
            <a:avLst/>
          </a:prstGeom>
        </p:spPr>
      </p:pic>
    </p:spTree>
    <p:extLst>
      <p:ext uri="{BB962C8B-B14F-4D97-AF65-F5344CB8AC3E}">
        <p14:creationId xmlns:p14="http://schemas.microsoft.com/office/powerpoint/2010/main" val="2904467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621212"/>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The Bar Model</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9955" y="1525578"/>
            <a:ext cx="8640960" cy="2308324"/>
          </a:xfrm>
          <a:prstGeom prst="rect">
            <a:avLst/>
          </a:prstGeom>
        </p:spPr>
        <p:txBody>
          <a:bodyPr wrap="square">
            <a:spAutoFit/>
          </a:bodyPr>
          <a:lstStyle/>
          <a:p>
            <a:r>
              <a:rPr lang="en-US" sz="2400" dirty="0">
                <a:latin typeface="Gill Sans MT" panose="020B0502020104020203" pitchFamily="34" charset="0"/>
              </a:rPr>
              <a:t>Bar modelling is used widely in Singapore, Japan and USA as an effective part of the Concrete, Pictorial, Abstract (CPA) approach to the mastery of mathematics. Concrete materials are embedded alongside pictorial representations and abstract expressions to ensure procedural fluency and conceptual understanding are developed in tandem. </a:t>
            </a:r>
            <a:endParaRPr lang="en-US" sz="2400" dirty="0" smtClean="0">
              <a:latin typeface="Gill Sans MT" panose="020B0502020104020203" pitchFamily="34" charset="0"/>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43" y="3908386"/>
            <a:ext cx="8100392" cy="1519802"/>
          </a:xfrm>
          <a:prstGeom prst="rect">
            <a:avLst/>
          </a:prstGeom>
        </p:spPr>
      </p:pic>
    </p:spTree>
    <p:extLst>
      <p:ext uri="{BB962C8B-B14F-4D97-AF65-F5344CB8AC3E}">
        <p14:creationId xmlns:p14="http://schemas.microsoft.com/office/powerpoint/2010/main" val="441094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621212"/>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The Bar Model</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99" y="1586619"/>
            <a:ext cx="5363323" cy="4010585"/>
          </a:xfrm>
          <a:prstGeom prst="rect">
            <a:avLst/>
          </a:prstGeom>
        </p:spPr>
      </p:pic>
      <p:sp>
        <p:nvSpPr>
          <p:cNvPr id="10" name="TextBox 9"/>
          <p:cNvSpPr txBox="1"/>
          <p:nvPr/>
        </p:nvSpPr>
        <p:spPr>
          <a:xfrm>
            <a:off x="5627022" y="1864636"/>
            <a:ext cx="3516978" cy="3441327"/>
          </a:xfrm>
          <a:prstGeom prst="rect">
            <a:avLst/>
          </a:prstGeom>
          <a:noFill/>
        </p:spPr>
        <p:txBody>
          <a:bodyPr wrap="square" rtlCol="0">
            <a:spAutoFit/>
          </a:bodyPr>
          <a:lstStyle/>
          <a:p>
            <a:pPr algn="ctr">
              <a:lnSpc>
                <a:spcPct val="107000"/>
              </a:lnSpc>
              <a:spcAft>
                <a:spcPts val="800"/>
              </a:spcAft>
            </a:pPr>
            <a:r>
              <a:rPr lang="en-US" dirty="0">
                <a:latin typeface="Gill Sans MT" panose="020B0502020104020203" pitchFamily="34" charset="0"/>
                <a:ea typeface="Calibri" panose="020F0502020204030204" pitchFamily="34" charset="0"/>
                <a:cs typeface="Times New Roman" panose="02020603050405020304" pitchFamily="18" charset="0"/>
              </a:rPr>
              <a:t>“When children have experience and exposure to many concrete materials, </a:t>
            </a:r>
            <a:r>
              <a:rPr lang="en-US" dirty="0">
                <a:solidFill>
                  <a:schemeClr val="tx2"/>
                </a:solidFill>
                <a:latin typeface="Gill Sans MT" panose="020B0502020104020203" pitchFamily="34" charset="0"/>
                <a:ea typeface="Calibri" panose="020F0502020204030204" pitchFamily="34" charset="0"/>
                <a:cs typeface="Times New Roman" panose="02020603050405020304" pitchFamily="18" charset="0"/>
              </a:rPr>
              <a:t>they are able to develop the ability to </a:t>
            </a:r>
            <a:r>
              <a:rPr lang="en-US" dirty="0" err="1">
                <a:solidFill>
                  <a:schemeClr val="tx2"/>
                </a:solidFill>
                <a:latin typeface="Gill Sans MT" panose="020B0502020104020203" pitchFamily="34" charset="0"/>
                <a:ea typeface="Calibri" panose="020F0502020204030204" pitchFamily="34" charset="0"/>
                <a:cs typeface="Times New Roman" panose="02020603050405020304" pitchFamily="18" charset="0"/>
              </a:rPr>
              <a:t>visualise</a:t>
            </a:r>
            <a:r>
              <a:rPr lang="en-US" dirty="0">
                <a:latin typeface="Gill Sans MT" panose="020B0502020104020203" pitchFamily="34" charset="0"/>
                <a:ea typeface="Calibri" panose="020F0502020204030204" pitchFamily="34" charset="0"/>
                <a:cs typeface="Times New Roman" panose="02020603050405020304" pitchFamily="18" charset="0"/>
              </a:rPr>
              <a:t>”</a:t>
            </a:r>
          </a:p>
          <a:p>
            <a:pPr algn="r">
              <a:lnSpc>
                <a:spcPct val="107000"/>
              </a:lnSpc>
              <a:spcAft>
                <a:spcPts val="800"/>
              </a:spcAft>
            </a:pPr>
            <a:r>
              <a:rPr lang="en-US" dirty="0">
                <a:latin typeface="Gill Sans MT" panose="020B0502020104020203" pitchFamily="34" charset="0"/>
                <a:ea typeface="Calibri" panose="020F0502020204030204" pitchFamily="34" charset="0"/>
                <a:cs typeface="Times New Roman" panose="02020603050405020304" pitchFamily="18" charset="0"/>
              </a:rPr>
              <a:t>Ban </a:t>
            </a:r>
            <a:r>
              <a:rPr lang="en-US" dirty="0" err="1">
                <a:latin typeface="Gill Sans MT" panose="020B0502020104020203" pitchFamily="34" charset="0"/>
                <a:ea typeface="Calibri" panose="020F0502020204030204" pitchFamily="34" charset="0"/>
                <a:cs typeface="Times New Roman" panose="02020603050405020304" pitchFamily="18" charset="0"/>
              </a:rPr>
              <a:t>Har</a:t>
            </a:r>
            <a:r>
              <a:rPr lang="en-US" dirty="0">
                <a:latin typeface="Gill Sans MT" panose="020B0502020104020203" pitchFamily="34" charset="0"/>
                <a:ea typeface="Calibri" panose="020F0502020204030204" pitchFamily="34" charset="0"/>
                <a:cs typeface="Times New Roman" panose="02020603050405020304" pitchFamily="18" charset="0"/>
              </a:rPr>
              <a:t> 2016</a:t>
            </a:r>
          </a:p>
          <a:p>
            <a:pPr algn="ctr"/>
            <a:r>
              <a:rPr lang="en-US" i="1" dirty="0" smtClean="0">
                <a:latin typeface="Gill Sans MT" panose="020B0502020104020203" pitchFamily="34" charset="0"/>
              </a:rPr>
              <a:t>“</a:t>
            </a:r>
            <a:r>
              <a:rPr lang="en-US" i="1" dirty="0">
                <a:latin typeface="Gill Sans MT" panose="020B0502020104020203" pitchFamily="34" charset="0"/>
              </a:rPr>
              <a:t>Instead of </a:t>
            </a:r>
            <a:r>
              <a:rPr lang="en-US" i="1" dirty="0">
                <a:solidFill>
                  <a:schemeClr val="tx2"/>
                </a:solidFill>
                <a:latin typeface="Gill Sans MT" panose="020B0502020104020203" pitchFamily="34" charset="0"/>
              </a:rPr>
              <a:t>relying on superficial and unreliable clues</a:t>
            </a:r>
            <a:r>
              <a:rPr lang="en-US" i="1" dirty="0">
                <a:latin typeface="Gill Sans MT" panose="020B0502020104020203" pitchFamily="34" charset="0"/>
              </a:rPr>
              <a:t> like key words, the simple visual diagrams </a:t>
            </a:r>
            <a:r>
              <a:rPr lang="en-US" i="1" dirty="0">
                <a:solidFill>
                  <a:schemeClr val="tx2"/>
                </a:solidFill>
                <a:latin typeface="Gill Sans MT" panose="020B0502020104020203" pitchFamily="34" charset="0"/>
              </a:rPr>
              <a:t>help children understand </a:t>
            </a:r>
            <a:r>
              <a:rPr lang="en-US" i="1" dirty="0">
                <a:latin typeface="Gill Sans MT" panose="020B0502020104020203" pitchFamily="34" charset="0"/>
              </a:rPr>
              <a:t>why the appropriate operations make sense.”</a:t>
            </a:r>
          </a:p>
          <a:p>
            <a:pPr algn="r"/>
            <a:r>
              <a:rPr lang="en-US" dirty="0">
                <a:latin typeface="Gill Sans MT" panose="020B0502020104020203" pitchFamily="34" charset="0"/>
              </a:rPr>
              <a:t>Beckmann 2014</a:t>
            </a:r>
          </a:p>
        </p:txBody>
      </p:sp>
    </p:spTree>
    <p:extLst>
      <p:ext uri="{BB962C8B-B14F-4D97-AF65-F5344CB8AC3E}">
        <p14:creationId xmlns:p14="http://schemas.microsoft.com/office/powerpoint/2010/main" val="4208107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621212"/>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The Bar Model</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955" y="1510655"/>
            <a:ext cx="5268060" cy="762106"/>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0931" y="2364447"/>
            <a:ext cx="4991797" cy="3238952"/>
          </a:xfrm>
          <a:prstGeom prst="rect">
            <a:avLst/>
          </a:prstGeom>
        </p:spPr>
      </p:pic>
    </p:spTree>
    <p:extLst>
      <p:ext uri="{BB962C8B-B14F-4D97-AF65-F5344CB8AC3E}">
        <p14:creationId xmlns:p14="http://schemas.microsoft.com/office/powerpoint/2010/main" val="3859373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621212"/>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The Bar Model</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he-Power-of-Bar-Models [Read-Only] - PowerPoint"/>
          <p:cNvPicPr>
            <a:picLocks noChangeAspect="1"/>
          </p:cNvPicPr>
          <p:nvPr/>
        </p:nvPicPr>
        <p:blipFill rotWithShape="1">
          <a:blip r:embed="rId4">
            <a:extLst>
              <a:ext uri="{28A0092B-C50C-407E-A947-70E740481C1C}">
                <a14:useLocalDpi xmlns:a14="http://schemas.microsoft.com/office/drawing/2010/main" val="0"/>
              </a:ext>
            </a:extLst>
          </a:blip>
          <a:srcRect l="38975" t="32447" r="20075" b="22207"/>
          <a:stretch/>
        </p:blipFill>
        <p:spPr>
          <a:xfrm>
            <a:off x="179512" y="1844824"/>
            <a:ext cx="5936855" cy="3539281"/>
          </a:xfrm>
          <a:prstGeom prst="rect">
            <a:avLst/>
          </a:prstGeom>
        </p:spPr>
      </p:pic>
      <p:sp>
        <p:nvSpPr>
          <p:cNvPr id="8" name="Rectangle 7"/>
          <p:cNvSpPr/>
          <p:nvPr/>
        </p:nvSpPr>
        <p:spPr>
          <a:xfrm>
            <a:off x="6804248" y="2680551"/>
            <a:ext cx="1565920" cy="646331"/>
          </a:xfrm>
          <a:prstGeom prst="rect">
            <a:avLst/>
          </a:prstGeom>
        </p:spPr>
        <p:txBody>
          <a:bodyPr wrap="square">
            <a:spAutoFit/>
          </a:bodyPr>
          <a:lstStyle/>
          <a:p>
            <a:r>
              <a:rPr lang="en-GB" dirty="0" smtClean="0">
                <a:hlinkClick r:id="rId5"/>
              </a:rPr>
              <a:t>Bar model in school</a:t>
            </a:r>
            <a:endParaRPr lang="en-GB" dirty="0"/>
          </a:p>
        </p:txBody>
      </p:sp>
      <p:sp>
        <p:nvSpPr>
          <p:cNvPr id="3" name="TextBox 2"/>
          <p:cNvSpPr txBox="1"/>
          <p:nvPr/>
        </p:nvSpPr>
        <p:spPr>
          <a:xfrm>
            <a:off x="6804248" y="4080443"/>
            <a:ext cx="2010419" cy="369332"/>
          </a:xfrm>
          <a:prstGeom prst="rect">
            <a:avLst/>
          </a:prstGeom>
          <a:noFill/>
        </p:spPr>
        <p:txBody>
          <a:bodyPr wrap="square" rtlCol="0">
            <a:spAutoFit/>
          </a:bodyPr>
          <a:lstStyle/>
          <a:p>
            <a:r>
              <a:rPr lang="en-GB" dirty="0" smtClean="0">
                <a:hlinkClick r:id="rId6"/>
              </a:rPr>
              <a:t>Dr </a:t>
            </a:r>
            <a:r>
              <a:rPr lang="en-GB" dirty="0" err="1" smtClean="0">
                <a:hlinkClick r:id="rId6"/>
              </a:rPr>
              <a:t>Yeap</a:t>
            </a:r>
            <a:r>
              <a:rPr lang="en-GB" dirty="0" smtClean="0">
                <a:hlinkClick r:id="rId6"/>
              </a:rPr>
              <a:t> Ban </a:t>
            </a:r>
            <a:r>
              <a:rPr lang="en-GB" dirty="0" err="1" smtClean="0">
                <a:hlinkClick r:id="rId6"/>
              </a:rPr>
              <a:t>Har</a:t>
            </a:r>
            <a:endParaRPr lang="en-GB" dirty="0"/>
          </a:p>
        </p:txBody>
      </p:sp>
    </p:spTree>
    <p:extLst>
      <p:ext uri="{BB962C8B-B14F-4D97-AF65-F5344CB8AC3E}">
        <p14:creationId xmlns:p14="http://schemas.microsoft.com/office/powerpoint/2010/main" val="2812121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621212"/>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How We Assess</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43608" y="1803882"/>
            <a:ext cx="6912768"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Gill Sans MT" panose="020B0502020104020203" pitchFamily="34" charset="0"/>
              </a:rPr>
              <a:t>Daily teacher assessment through questioning, targeted activities and conferencing with the children;</a:t>
            </a:r>
          </a:p>
          <a:p>
            <a:pPr marL="285750" indent="-285750">
              <a:buFont typeface="Arial" panose="020B0604020202020204" pitchFamily="34" charset="0"/>
              <a:buChar char="•"/>
            </a:pPr>
            <a:r>
              <a:rPr lang="en-US" sz="2400" dirty="0" smtClean="0">
                <a:latin typeface="Gill Sans MT" panose="020B0502020104020203" pitchFamily="34" charset="0"/>
              </a:rPr>
              <a:t>Termly assessment week;</a:t>
            </a:r>
          </a:p>
          <a:p>
            <a:pPr marL="285750" indent="-285750">
              <a:buFont typeface="Arial" panose="020B0604020202020204" pitchFamily="34" charset="0"/>
              <a:buChar char="•"/>
            </a:pPr>
            <a:r>
              <a:rPr lang="en-US" sz="2400" dirty="0" smtClean="0">
                <a:latin typeface="Gill Sans MT" panose="020B0502020104020203" pitchFamily="34" charset="0"/>
              </a:rPr>
              <a:t>Levelling using the National Curriculum learning objectives in books – three tick policy;</a:t>
            </a:r>
          </a:p>
          <a:p>
            <a:pPr marL="285750" indent="-285750">
              <a:buFont typeface="Arial" panose="020B0604020202020204" pitchFamily="34" charset="0"/>
              <a:buChar char="•"/>
            </a:pPr>
            <a:r>
              <a:rPr lang="en-US" sz="2400" dirty="0" smtClean="0">
                <a:latin typeface="Gill Sans MT" panose="020B0502020104020203" pitchFamily="34" charset="0"/>
              </a:rPr>
              <a:t>Moderation – in house and with cluster schools;</a:t>
            </a:r>
          </a:p>
          <a:p>
            <a:pPr marL="285750" indent="-285750">
              <a:buFont typeface="Arial" panose="020B0604020202020204" pitchFamily="34" charset="0"/>
              <a:buChar char="•"/>
            </a:pPr>
            <a:r>
              <a:rPr lang="en-US" sz="2400" dirty="0" smtClean="0">
                <a:latin typeface="Gill Sans MT" panose="020B0502020104020203" pitchFamily="34" charset="0"/>
              </a:rPr>
              <a:t>Moderation by the borough.</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07554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621212"/>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How We Assess</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959" y="1616195"/>
            <a:ext cx="5760952" cy="3865035"/>
          </a:xfrm>
          <a:prstGeom prst="rect">
            <a:avLst/>
          </a:prstGeom>
        </p:spPr>
      </p:pic>
    </p:spTree>
    <p:extLst>
      <p:ext uri="{BB962C8B-B14F-4D97-AF65-F5344CB8AC3E}">
        <p14:creationId xmlns:p14="http://schemas.microsoft.com/office/powerpoint/2010/main" val="4044400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621212"/>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Marking &amp; Feedback</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1560" y="1844824"/>
            <a:ext cx="5760640" cy="498598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Gill Sans MT" panose="020B0502020104020203" pitchFamily="34" charset="0"/>
              </a:rPr>
              <a:t>We have moved away from deep marking and ‘next stepping’ work towards a more immediate response approach;</a:t>
            </a:r>
          </a:p>
          <a:p>
            <a:pPr marL="285750" indent="-285750">
              <a:buFont typeface="Arial" panose="020B0604020202020204" pitchFamily="34" charset="0"/>
              <a:buChar char="•"/>
            </a:pPr>
            <a:r>
              <a:rPr lang="en-US" sz="2400" dirty="0" smtClean="0">
                <a:latin typeface="Gill Sans MT" panose="020B0502020104020203" pitchFamily="34" charset="0"/>
              </a:rPr>
              <a:t>Pupils to self mark some pieces and reflect on learning;</a:t>
            </a:r>
          </a:p>
          <a:p>
            <a:pPr marL="285750" indent="-285750">
              <a:buFont typeface="Arial" panose="020B0604020202020204" pitchFamily="34" charset="0"/>
              <a:buChar char="•"/>
            </a:pPr>
            <a:r>
              <a:rPr lang="en-US" sz="2400" dirty="0" smtClean="0">
                <a:latin typeface="Gill Sans MT" panose="020B0502020104020203" pitchFamily="34" charset="0"/>
              </a:rPr>
              <a:t>We </a:t>
            </a:r>
            <a:r>
              <a:rPr lang="en-US" sz="2400" dirty="0" err="1" smtClean="0">
                <a:latin typeface="Gill Sans MT" panose="020B0502020104020203" pitchFamily="34" charset="0"/>
              </a:rPr>
              <a:t>endeavour</a:t>
            </a:r>
            <a:r>
              <a:rPr lang="en-US" sz="2400" dirty="0" smtClean="0">
                <a:latin typeface="Gill Sans MT" panose="020B0502020104020203" pitchFamily="34" charset="0"/>
              </a:rPr>
              <a:t> to conference with pupils about their work in class, which might be at different stages throughout the lesson itself or the next day after marking their work.</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a:p>
            <a:endParaRPr lang="en-US" dirty="0" smtClean="0"/>
          </a:p>
          <a:p>
            <a:pPr marL="285750" indent="-285750">
              <a:buFont typeface="Arial" panose="020B0604020202020204" pitchFamily="34" charset="0"/>
              <a:buChar char="•"/>
            </a:pPr>
            <a:endParaRPr lang="en-GB" dirty="0"/>
          </a:p>
        </p:txBody>
      </p:sp>
      <p:pic>
        <p:nvPicPr>
          <p:cNvPr id="3" name="Picture 2"/>
          <p:cNvPicPr>
            <a:picLocks noChangeAspect="1"/>
          </p:cNvPicPr>
          <p:nvPr/>
        </p:nvPicPr>
        <p:blipFill>
          <a:blip r:embed="rId3"/>
          <a:stretch>
            <a:fillRect/>
          </a:stretch>
        </p:blipFill>
        <p:spPr>
          <a:xfrm>
            <a:off x="6887002" y="3792190"/>
            <a:ext cx="1639633" cy="1752972"/>
          </a:xfrm>
          <a:prstGeom prst="rect">
            <a:avLst/>
          </a:prstGeom>
        </p:spPr>
      </p:pic>
      <p:pic>
        <p:nvPicPr>
          <p:cNvPr id="5" name="Picture 4"/>
          <p:cNvPicPr>
            <a:picLocks noChangeAspect="1"/>
          </p:cNvPicPr>
          <p:nvPr/>
        </p:nvPicPr>
        <p:blipFill>
          <a:blip r:embed="rId4"/>
          <a:stretch>
            <a:fillRect/>
          </a:stretch>
        </p:blipFill>
        <p:spPr>
          <a:xfrm>
            <a:off x="6675993" y="1991937"/>
            <a:ext cx="2088231" cy="1564218"/>
          </a:xfrm>
          <a:prstGeom prst="rect">
            <a:avLst/>
          </a:prstGeom>
        </p:spPr>
      </p:pic>
    </p:spTree>
    <p:extLst>
      <p:ext uri="{BB962C8B-B14F-4D97-AF65-F5344CB8AC3E}">
        <p14:creationId xmlns:p14="http://schemas.microsoft.com/office/powerpoint/2010/main" val="3224681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621212"/>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Marking &amp; Feedback</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1503485" y="1543436"/>
            <a:ext cx="6273899" cy="4315937"/>
          </a:xfrm>
          <a:prstGeom prst="rect">
            <a:avLst/>
          </a:prstGeom>
        </p:spPr>
      </p:pic>
    </p:spTree>
    <p:extLst>
      <p:ext uri="{BB962C8B-B14F-4D97-AF65-F5344CB8AC3E}">
        <p14:creationId xmlns:p14="http://schemas.microsoft.com/office/powerpoint/2010/main" val="2755306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50788"/>
            <a:ext cx="8229600" cy="1143000"/>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Support</a:t>
            </a:r>
            <a:endParaRPr lang="en-GB" sz="5400" b="1" dirty="0">
              <a:effectLst>
                <a:outerShdw blurRad="38100" dist="38100" dir="2700000" algn="tl">
                  <a:srgbClr val="000000">
                    <a:alpha val="43137"/>
                  </a:srgbClr>
                </a:outerShdw>
              </a:effectLst>
              <a:latin typeface="Gill Sans MT" panose="020B0502020104020203" pitchFamily="34" charset="0"/>
            </a:endParaRPr>
          </a:p>
        </p:txBody>
      </p:sp>
      <p:sp>
        <p:nvSpPr>
          <p:cNvPr id="3" name="Content Placeholder 2"/>
          <p:cNvSpPr>
            <a:spLocks noGrp="1"/>
          </p:cNvSpPr>
          <p:nvPr>
            <p:ph idx="1"/>
          </p:nvPr>
        </p:nvSpPr>
        <p:spPr>
          <a:xfrm>
            <a:off x="477008" y="2060848"/>
            <a:ext cx="8229600" cy="2836912"/>
          </a:xfrm>
        </p:spPr>
        <p:txBody>
          <a:bodyPr>
            <a:normAutofit/>
          </a:bodyPr>
          <a:lstStyle/>
          <a:p>
            <a:r>
              <a:rPr lang="en-GB" sz="2000" dirty="0" smtClean="0">
                <a:latin typeface="Gill Sans MT" panose="020B0502020104020203" pitchFamily="34" charset="0"/>
              </a:rPr>
              <a:t>In class support – both planned for support and immediate support take place daily</a:t>
            </a:r>
          </a:p>
          <a:p>
            <a:r>
              <a:rPr lang="en-GB" sz="2000" dirty="0" smtClean="0">
                <a:latin typeface="Gill Sans MT" panose="020B0502020104020203" pitchFamily="34" charset="0"/>
              </a:rPr>
              <a:t>Interventions – with TAs, with our specialist intervention teacher and with  our maths specialist teacher. These maybe small groups or 1:1</a:t>
            </a:r>
          </a:p>
          <a:p>
            <a:r>
              <a:rPr lang="en-GB" sz="2000" dirty="0" smtClean="0">
                <a:latin typeface="Gill Sans MT" panose="020B0502020104020203" pitchFamily="34" charset="0"/>
              </a:rPr>
              <a:t>Revisiting daily previous concepts to embed them</a:t>
            </a:r>
          </a:p>
          <a:p>
            <a:r>
              <a:rPr lang="en-GB" sz="2000" dirty="0" smtClean="0">
                <a:latin typeface="Gill Sans MT" panose="020B0502020104020203" pitchFamily="34" charset="0"/>
              </a:rPr>
              <a:t>Clearly differentiated tasks and resources targeted at individuals</a:t>
            </a:r>
            <a:endParaRPr lang="en-GB" sz="2000" dirty="0">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388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Growth </a:t>
            </a:r>
            <a:r>
              <a:rPr lang="en-GB" sz="5400" b="1" dirty="0" err="1" smtClean="0">
                <a:effectLst>
                  <a:outerShdw blurRad="38100" dist="38100" dir="2700000" algn="tl">
                    <a:srgbClr val="000000">
                      <a:alpha val="43137"/>
                    </a:srgbClr>
                  </a:outerShdw>
                </a:effectLst>
                <a:latin typeface="Gill Sans MT" panose="020B0502020104020203" pitchFamily="34" charset="0"/>
              </a:rPr>
              <a:t>Mindset</a:t>
            </a:r>
            <a:endParaRPr lang="en-GB" sz="5400" b="1" dirty="0">
              <a:effectLst>
                <a:outerShdw blurRad="38100" dist="38100" dir="2700000" algn="tl">
                  <a:srgbClr val="000000">
                    <a:alpha val="43137"/>
                  </a:srgbClr>
                </a:outerShdw>
              </a:effectLst>
              <a:latin typeface="Gill Sans MT" panose="020B0502020104020203" pitchFamily="34" charset="0"/>
            </a:endParaRPr>
          </a:p>
        </p:txBody>
      </p:sp>
      <p:sp>
        <p:nvSpPr>
          <p:cNvPr id="3" name="Content Placeholder 2"/>
          <p:cNvSpPr>
            <a:spLocks noGrp="1"/>
          </p:cNvSpPr>
          <p:nvPr>
            <p:ph idx="1"/>
          </p:nvPr>
        </p:nvSpPr>
        <p:spPr>
          <a:xfrm>
            <a:off x="457200" y="1268761"/>
            <a:ext cx="8229600" cy="4536504"/>
          </a:xfrm>
        </p:spPr>
        <p:txBody>
          <a:bodyPr>
            <a:normAutofit fontScale="70000" lnSpcReduction="20000"/>
          </a:bodyPr>
          <a:lstStyle/>
          <a:p>
            <a:pPr marL="0" indent="0" algn="ctr">
              <a:buNone/>
            </a:pPr>
            <a:r>
              <a:rPr lang="en-GB" sz="2900" i="1" dirty="0">
                <a:solidFill>
                  <a:srgbClr val="7030A0"/>
                </a:solidFill>
                <a:latin typeface="Gill Sans MT" panose="020B0502020104020203" pitchFamily="34" charset="0"/>
              </a:rPr>
              <a:t>‘What separates  more successful people from less successful people is not the number of their successes but the number of mistakes they make’ (</a:t>
            </a:r>
            <a:r>
              <a:rPr lang="en-GB" sz="2900" i="1" dirty="0" err="1">
                <a:solidFill>
                  <a:srgbClr val="7030A0"/>
                </a:solidFill>
                <a:latin typeface="Gill Sans MT" panose="020B0502020104020203" pitchFamily="34" charset="0"/>
              </a:rPr>
              <a:t>Boaler</a:t>
            </a:r>
            <a:r>
              <a:rPr lang="en-GB" sz="2900" i="1" dirty="0">
                <a:solidFill>
                  <a:srgbClr val="7030A0"/>
                </a:solidFill>
                <a:latin typeface="Gill Sans MT" panose="020B0502020104020203" pitchFamily="34" charset="0"/>
              </a:rPr>
              <a:t>, 2015</a:t>
            </a:r>
            <a:r>
              <a:rPr lang="en-GB" sz="2900" i="1" dirty="0" smtClean="0">
                <a:solidFill>
                  <a:srgbClr val="7030A0"/>
                </a:solidFill>
                <a:latin typeface="Gill Sans MT" panose="020B0502020104020203" pitchFamily="34" charset="0"/>
              </a:rPr>
              <a:t>)</a:t>
            </a:r>
          </a:p>
          <a:p>
            <a:pPr marL="0" indent="0" algn="ctr">
              <a:buNone/>
            </a:pPr>
            <a:endParaRPr lang="en-GB" sz="2900" i="1" dirty="0">
              <a:latin typeface="Gill Sans MT" panose="020B0502020104020203" pitchFamily="34" charset="0"/>
            </a:endParaRPr>
          </a:p>
          <a:p>
            <a:r>
              <a:rPr lang="en-GB" sz="3400" dirty="0">
                <a:latin typeface="Gill Sans MT" panose="020B0502020104020203" pitchFamily="34" charset="0"/>
              </a:rPr>
              <a:t>Due to the right and wrong nature many children become afraid of maths;</a:t>
            </a:r>
          </a:p>
          <a:p>
            <a:r>
              <a:rPr lang="en-GB" sz="3400" dirty="0">
                <a:latin typeface="Gill Sans MT" panose="020B0502020104020203" pitchFamily="34" charset="0"/>
              </a:rPr>
              <a:t>They are told by others that it is okay not to good be at maths;</a:t>
            </a:r>
          </a:p>
          <a:p>
            <a:r>
              <a:rPr lang="en-GB" sz="3400" dirty="0">
                <a:latin typeface="Gill Sans MT" panose="020B0502020104020203" pitchFamily="34" charset="0"/>
              </a:rPr>
              <a:t>They worry about taking a risk and having a go – maths anxiety is real.</a:t>
            </a:r>
          </a:p>
          <a:p>
            <a:r>
              <a:rPr lang="en-GB" sz="3400" dirty="0">
                <a:latin typeface="Gill Sans MT" panose="020B0502020104020203" pitchFamily="34" charset="0"/>
              </a:rPr>
              <a:t>Maths is not a ‘can or cannot do’ subject but has areas that we cannot do ‘yet’</a:t>
            </a:r>
          </a:p>
          <a:p>
            <a:r>
              <a:rPr lang="en-GB" sz="3400" dirty="0">
                <a:latin typeface="Gill Sans MT" panose="020B0502020104020203" pitchFamily="34" charset="0"/>
              </a:rPr>
              <a:t>It is very easy to help children develop a ‘fixed </a:t>
            </a:r>
            <a:r>
              <a:rPr lang="en-GB" sz="3400" dirty="0" err="1">
                <a:latin typeface="Gill Sans MT" panose="020B0502020104020203" pitchFamily="34" charset="0"/>
              </a:rPr>
              <a:t>mindset</a:t>
            </a:r>
            <a:r>
              <a:rPr lang="en-GB" sz="3400" dirty="0">
                <a:latin typeface="Gill Sans MT" panose="020B0502020104020203" pitchFamily="34" charset="0"/>
              </a:rPr>
              <a:t>’ where maths is concerned, but we want them to have a ‘growth </a:t>
            </a:r>
            <a:r>
              <a:rPr lang="en-GB" sz="3400" dirty="0" err="1">
                <a:latin typeface="Gill Sans MT" panose="020B0502020104020203" pitchFamily="34" charset="0"/>
              </a:rPr>
              <a:t>mindset</a:t>
            </a:r>
            <a:r>
              <a:rPr lang="en-GB" sz="3400" dirty="0">
                <a:latin typeface="Gill Sans MT" panose="020B0502020104020203" pitchFamily="34" charset="0"/>
              </a:rPr>
              <a:t>’</a:t>
            </a:r>
          </a:p>
          <a:p>
            <a:endParaRPr lang="en-GB" dirty="0"/>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6021288"/>
            <a:ext cx="8640960"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339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621212"/>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Challenge</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9585" y="1339818"/>
            <a:ext cx="8424936" cy="4247317"/>
          </a:xfrm>
          <a:prstGeom prst="rect">
            <a:avLst/>
          </a:prstGeom>
        </p:spPr>
        <p:txBody>
          <a:bodyPr wrap="square">
            <a:spAutoFit/>
          </a:bodyPr>
          <a:lstStyle/>
          <a:p>
            <a:endParaRPr lang="en-US" dirty="0" smtClean="0">
              <a:latin typeface="Gill Sans MT" panose="020B0502020104020203" pitchFamily="34" charset="0"/>
            </a:endParaRPr>
          </a:p>
          <a:p>
            <a:r>
              <a:rPr lang="en-US" i="1" dirty="0" smtClean="0">
                <a:latin typeface="Gill Sans MT" panose="020B0502020104020203" pitchFamily="34" charset="0"/>
              </a:rPr>
              <a:t>How do we challenge in lessons?</a:t>
            </a:r>
          </a:p>
          <a:p>
            <a:endParaRPr lang="en-US" dirty="0" smtClean="0">
              <a:latin typeface="Gill Sans MT" panose="020B0502020104020203" pitchFamily="34" charset="0"/>
            </a:endParaRPr>
          </a:p>
          <a:p>
            <a:r>
              <a:rPr lang="en-US" dirty="0" smtClean="0">
                <a:latin typeface="Gill Sans MT" panose="020B0502020104020203" pitchFamily="34" charset="0"/>
              </a:rPr>
              <a:t>1) Straightforward </a:t>
            </a:r>
            <a:r>
              <a:rPr lang="en-US" dirty="0">
                <a:latin typeface="Gill Sans MT" panose="020B0502020104020203" pitchFamily="34" charset="0"/>
              </a:rPr>
              <a:t>problems can be adapted to create more opportunities for reasoning and for learning about different problem-solving strategies, by: </a:t>
            </a:r>
          </a:p>
          <a:p>
            <a:pPr marL="285750" indent="-285750">
              <a:buFont typeface="Arial" panose="020B0604020202020204" pitchFamily="34" charset="0"/>
              <a:buChar char="•"/>
            </a:pPr>
            <a:r>
              <a:rPr lang="en-US" dirty="0" smtClean="0">
                <a:latin typeface="Gill Sans MT" panose="020B0502020104020203" pitchFamily="34" charset="0"/>
              </a:rPr>
              <a:t>removing </a:t>
            </a:r>
            <a:r>
              <a:rPr lang="en-US" dirty="0">
                <a:latin typeface="Gill Sans MT" panose="020B0502020104020203" pitchFamily="34" charset="0"/>
              </a:rPr>
              <a:t>intermediate steps </a:t>
            </a:r>
          </a:p>
          <a:p>
            <a:pPr marL="285750" indent="-285750">
              <a:buFont typeface="Arial" panose="020B0604020202020204" pitchFamily="34" charset="0"/>
              <a:buChar char="•"/>
            </a:pPr>
            <a:r>
              <a:rPr lang="en-US" dirty="0" smtClean="0">
                <a:latin typeface="Gill Sans MT" panose="020B0502020104020203" pitchFamily="34" charset="0"/>
              </a:rPr>
              <a:t>reversing </a:t>
            </a:r>
            <a:r>
              <a:rPr lang="en-US" dirty="0">
                <a:latin typeface="Gill Sans MT" panose="020B0502020104020203" pitchFamily="34" charset="0"/>
              </a:rPr>
              <a:t>the problem </a:t>
            </a:r>
          </a:p>
          <a:p>
            <a:pPr marL="285750" indent="-285750">
              <a:buFont typeface="Arial" panose="020B0604020202020204" pitchFamily="34" charset="0"/>
              <a:buChar char="•"/>
            </a:pPr>
            <a:r>
              <a:rPr lang="en-US" dirty="0" smtClean="0">
                <a:latin typeface="Gill Sans MT" panose="020B0502020104020203" pitchFamily="34" charset="0"/>
              </a:rPr>
              <a:t>making </a:t>
            </a:r>
            <a:r>
              <a:rPr lang="en-US" dirty="0">
                <a:latin typeface="Gill Sans MT" panose="020B0502020104020203" pitchFamily="34" charset="0"/>
              </a:rPr>
              <a:t>the problem more open </a:t>
            </a:r>
          </a:p>
          <a:p>
            <a:pPr marL="285750" indent="-285750">
              <a:buFont typeface="Arial" panose="020B0604020202020204" pitchFamily="34" charset="0"/>
              <a:buChar char="•"/>
            </a:pPr>
            <a:r>
              <a:rPr lang="en-US" dirty="0" smtClean="0">
                <a:latin typeface="Gill Sans MT" panose="020B0502020104020203" pitchFamily="34" charset="0"/>
              </a:rPr>
              <a:t>asking </a:t>
            </a:r>
            <a:r>
              <a:rPr lang="en-US" dirty="0">
                <a:latin typeface="Gill Sans MT" panose="020B0502020104020203" pitchFamily="34" charset="0"/>
              </a:rPr>
              <a:t>for all possible solutions </a:t>
            </a:r>
          </a:p>
          <a:p>
            <a:pPr marL="285750" indent="-285750">
              <a:buFont typeface="Arial" panose="020B0604020202020204" pitchFamily="34" charset="0"/>
              <a:buChar char="•"/>
            </a:pPr>
            <a:r>
              <a:rPr lang="en-US" dirty="0" smtClean="0">
                <a:latin typeface="Gill Sans MT" panose="020B0502020104020203" pitchFamily="34" charset="0"/>
              </a:rPr>
              <a:t>asking </a:t>
            </a:r>
            <a:r>
              <a:rPr lang="en-US" dirty="0">
                <a:latin typeface="Gill Sans MT" panose="020B0502020104020203" pitchFamily="34" charset="0"/>
              </a:rPr>
              <a:t>why, so that pupils </a:t>
            </a:r>
            <a:r>
              <a:rPr lang="en-US" dirty="0" smtClean="0">
                <a:latin typeface="Gill Sans MT" panose="020B0502020104020203" pitchFamily="34" charset="0"/>
              </a:rPr>
              <a:t>explain </a:t>
            </a:r>
          </a:p>
          <a:p>
            <a:pPr marL="285750" indent="-285750">
              <a:buFont typeface="Arial" panose="020B0604020202020204" pitchFamily="34" charset="0"/>
              <a:buChar char="•"/>
            </a:pPr>
            <a:r>
              <a:rPr lang="en-US" dirty="0" smtClean="0">
                <a:latin typeface="Gill Sans MT" panose="020B0502020104020203" pitchFamily="34" charset="0"/>
              </a:rPr>
              <a:t>asking </a:t>
            </a:r>
            <a:r>
              <a:rPr lang="en-US" dirty="0">
                <a:latin typeface="Gill Sans MT" panose="020B0502020104020203" pitchFamily="34" charset="0"/>
              </a:rPr>
              <a:t>directly about a mathematical relationship. </a:t>
            </a:r>
            <a:endParaRPr lang="en-US" dirty="0" smtClean="0">
              <a:latin typeface="Gill Sans MT" panose="020B0502020104020203" pitchFamily="34" charset="0"/>
            </a:endParaRPr>
          </a:p>
          <a:p>
            <a:pPr marL="285750" indent="-285750">
              <a:buFont typeface="Arial" panose="020B0604020202020204" pitchFamily="34" charset="0"/>
              <a:buChar char="•"/>
            </a:pPr>
            <a:endParaRPr lang="en-US" dirty="0">
              <a:latin typeface="Gill Sans MT" panose="020B0502020104020203" pitchFamily="34" charset="0"/>
            </a:endParaRPr>
          </a:p>
          <a:p>
            <a:r>
              <a:rPr lang="en-US" dirty="0" smtClean="0">
                <a:latin typeface="Gill Sans MT" panose="020B0502020104020203" pitchFamily="34" charset="0"/>
              </a:rPr>
              <a:t>2) Questioning, questioning, questioning!</a:t>
            </a:r>
          </a:p>
          <a:p>
            <a:endParaRPr lang="en-US" dirty="0">
              <a:latin typeface="Gill Sans MT" panose="020B0502020104020203" pitchFamily="34" charset="0"/>
            </a:endParaRPr>
          </a:p>
          <a:p>
            <a:r>
              <a:rPr lang="en-US" dirty="0" smtClean="0">
                <a:latin typeface="Gill Sans MT" panose="020B0502020104020203" pitchFamily="34" charset="0"/>
              </a:rPr>
              <a:t>3) Provide opportunities to use and apply mathematical thinking in a variety of scenarios.</a:t>
            </a:r>
            <a:endParaRPr lang="en-GB" dirty="0">
              <a:latin typeface="Gill Sans MT" panose="020B0502020104020203" pitchFamily="34" charset="0"/>
            </a:endParaRPr>
          </a:p>
        </p:txBody>
      </p:sp>
    </p:spTree>
    <p:extLst>
      <p:ext uri="{BB962C8B-B14F-4D97-AF65-F5344CB8AC3E}">
        <p14:creationId xmlns:p14="http://schemas.microsoft.com/office/powerpoint/2010/main" val="1271187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621212"/>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Challenge</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62222" y="1794484"/>
            <a:ext cx="7564413" cy="2492990"/>
          </a:xfrm>
          <a:prstGeom prst="rect">
            <a:avLst/>
          </a:prstGeom>
        </p:spPr>
        <p:txBody>
          <a:bodyPr wrap="square">
            <a:spAutoFit/>
          </a:bodyPr>
          <a:lstStyle/>
          <a:p>
            <a:endParaRPr lang="en-US" dirty="0" smtClean="0"/>
          </a:p>
          <a:p>
            <a:r>
              <a:rPr lang="en-US" sz="2000" dirty="0" smtClean="0">
                <a:latin typeface="Gill Sans MT" panose="020B0502020104020203" pitchFamily="34" charset="0"/>
              </a:rPr>
              <a:t>What other opportunities for challenge are there?</a:t>
            </a:r>
          </a:p>
          <a:p>
            <a:endParaRPr lang="en-US" sz="2000" dirty="0" smtClean="0">
              <a:latin typeface="Gill Sans MT" panose="020B0502020104020203" pitchFamily="34" charset="0"/>
            </a:endParaRPr>
          </a:p>
          <a:p>
            <a:pPr marL="285750" indent="-285750">
              <a:buFont typeface="Arial" panose="020B0604020202020204" pitchFamily="34" charset="0"/>
              <a:buChar char="•"/>
            </a:pPr>
            <a:r>
              <a:rPr lang="en-US" sz="2000" dirty="0" smtClean="0">
                <a:latin typeface="Gill Sans MT" panose="020B0502020104020203" pitchFamily="34" charset="0"/>
              </a:rPr>
              <a:t>Challenge </a:t>
            </a:r>
            <a:r>
              <a:rPr lang="en-US" sz="2000" dirty="0" err="1" smtClean="0">
                <a:latin typeface="Gill Sans MT" panose="020B0502020104020203" pitchFamily="34" charset="0"/>
              </a:rPr>
              <a:t>Maths</a:t>
            </a:r>
            <a:r>
              <a:rPr lang="en-US" sz="2000" dirty="0" smtClean="0">
                <a:latin typeface="Gill Sans MT" panose="020B0502020104020203" pitchFamily="34" charset="0"/>
              </a:rPr>
              <a:t> Club for Y 4 &amp; 5</a:t>
            </a:r>
          </a:p>
          <a:p>
            <a:pPr marL="285750" indent="-285750">
              <a:buFont typeface="Arial" panose="020B0604020202020204" pitchFamily="34" charset="0"/>
              <a:buChar char="•"/>
            </a:pPr>
            <a:r>
              <a:rPr lang="en-US" sz="2000" dirty="0" smtClean="0">
                <a:latin typeface="Gill Sans MT" panose="020B0502020104020203" pitchFamily="34" charset="0"/>
              </a:rPr>
              <a:t>Greater Depth pupils in Y6 having extension lessons</a:t>
            </a:r>
          </a:p>
          <a:p>
            <a:pPr marL="285750" indent="-285750">
              <a:buFont typeface="Arial" panose="020B0604020202020204" pitchFamily="34" charset="0"/>
              <a:buChar char="•"/>
            </a:pPr>
            <a:r>
              <a:rPr lang="en-US" sz="2000" dirty="0" smtClean="0">
                <a:latin typeface="Gill Sans MT" panose="020B0502020104020203" pitchFamily="34" charset="0"/>
              </a:rPr>
              <a:t>Participating in regional heats of </a:t>
            </a:r>
            <a:r>
              <a:rPr lang="en-US" sz="2000" dirty="0" err="1" smtClean="0">
                <a:latin typeface="Gill Sans MT" panose="020B0502020104020203" pitchFamily="34" charset="0"/>
              </a:rPr>
              <a:t>Maths</a:t>
            </a:r>
            <a:r>
              <a:rPr lang="en-US" sz="2000" dirty="0" smtClean="0">
                <a:latin typeface="Gill Sans MT" panose="020B0502020104020203" pitchFamily="34" charset="0"/>
              </a:rPr>
              <a:t> Quiz Club</a:t>
            </a:r>
          </a:p>
          <a:p>
            <a:pPr marL="285750" indent="-285750">
              <a:buFont typeface="Arial" panose="020B0604020202020204" pitchFamily="34" charset="0"/>
              <a:buChar char="•"/>
            </a:pPr>
            <a:r>
              <a:rPr lang="en-US" sz="2000" dirty="0" smtClean="0">
                <a:latin typeface="Gill Sans MT" panose="020B0502020104020203" pitchFamily="34" charset="0"/>
              </a:rPr>
              <a:t>Challenge </a:t>
            </a:r>
            <a:r>
              <a:rPr lang="en-US" sz="2000" dirty="0" err="1" smtClean="0">
                <a:latin typeface="Gill Sans MT" panose="020B0502020104020203" pitchFamily="34" charset="0"/>
              </a:rPr>
              <a:t>Maths</a:t>
            </a:r>
            <a:r>
              <a:rPr lang="en-US" sz="2000" dirty="0" smtClean="0">
                <a:latin typeface="Gill Sans MT" panose="020B0502020104020203" pitchFamily="34" charset="0"/>
              </a:rPr>
              <a:t> Days across school</a:t>
            </a:r>
          </a:p>
          <a:p>
            <a:endParaRPr lang="en-GB" dirty="0"/>
          </a:p>
        </p:txBody>
      </p:sp>
    </p:spTree>
    <p:extLst>
      <p:ext uri="{BB962C8B-B14F-4D97-AF65-F5344CB8AC3E}">
        <p14:creationId xmlns:p14="http://schemas.microsoft.com/office/powerpoint/2010/main" val="230416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621212"/>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Homework</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54235" y="1916832"/>
            <a:ext cx="7685954" cy="2031325"/>
          </a:xfrm>
          <a:prstGeom prst="rect">
            <a:avLst/>
          </a:prstGeom>
        </p:spPr>
        <p:txBody>
          <a:bodyPr wrap="square">
            <a:spAutoFit/>
          </a:bodyPr>
          <a:lstStyle/>
          <a:p>
            <a:r>
              <a:rPr lang="en-US" dirty="0" smtClean="0">
                <a:latin typeface="Gill Sans MT" panose="020B0502020104020203" pitchFamily="34" charset="0"/>
              </a:rPr>
              <a:t>The focus of homework is Fluency &amp; Rehearsal of skills. We try to ensure that children are always able to complete homework independently or with minimal support. This is especially important in </a:t>
            </a:r>
            <a:r>
              <a:rPr lang="en-US" dirty="0" err="1" smtClean="0">
                <a:latin typeface="Gill Sans MT" panose="020B0502020104020203" pitchFamily="34" charset="0"/>
              </a:rPr>
              <a:t>maths</a:t>
            </a:r>
            <a:r>
              <a:rPr lang="en-US" dirty="0" smtClean="0">
                <a:latin typeface="Gill Sans MT" panose="020B0502020104020203" pitchFamily="34" charset="0"/>
              </a:rPr>
              <a:t> to avoid confusion between home and school of what strategies to use.</a:t>
            </a:r>
          </a:p>
          <a:p>
            <a:endParaRPr lang="en-US" dirty="0">
              <a:latin typeface="Gill Sans MT" panose="020B0502020104020203" pitchFamily="34" charset="0"/>
            </a:endParaRPr>
          </a:p>
          <a:p>
            <a:r>
              <a:rPr lang="en-US" dirty="0" smtClean="0">
                <a:latin typeface="Gill Sans MT" panose="020B0502020104020203" pitchFamily="34" charset="0"/>
              </a:rPr>
              <a:t>We use a mixture of </a:t>
            </a:r>
            <a:r>
              <a:rPr lang="en-US" dirty="0" err="1" smtClean="0">
                <a:latin typeface="Gill Sans MT" panose="020B0502020104020203" pitchFamily="34" charset="0"/>
              </a:rPr>
              <a:t>Mathletics</a:t>
            </a:r>
            <a:r>
              <a:rPr lang="en-US" dirty="0" smtClean="0">
                <a:latin typeface="Gill Sans MT" panose="020B0502020104020203" pitchFamily="34" charset="0"/>
              </a:rPr>
              <a:t>, our online resource, and worksheets to provide children the opportunity to practice skills and concepts at home.</a:t>
            </a:r>
          </a:p>
        </p:txBody>
      </p:sp>
    </p:spTree>
    <p:extLst>
      <p:ext uri="{BB962C8B-B14F-4D97-AF65-F5344CB8AC3E}">
        <p14:creationId xmlns:p14="http://schemas.microsoft.com/office/powerpoint/2010/main" val="3862705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621212"/>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Next Steps</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74290" y="1943273"/>
            <a:ext cx="7452345" cy="2585323"/>
          </a:xfrm>
          <a:prstGeom prst="rect">
            <a:avLst/>
          </a:prstGeom>
        </p:spPr>
        <p:txBody>
          <a:bodyPr wrap="square">
            <a:spAutoFit/>
          </a:bodyPr>
          <a:lstStyle/>
          <a:p>
            <a:pPr marL="285750" indent="-285750">
              <a:buFont typeface="Arial" panose="020B0604020202020204" pitchFamily="34" charset="0"/>
              <a:buChar char="•"/>
            </a:pPr>
            <a:r>
              <a:rPr lang="en-US" dirty="0" smtClean="0">
                <a:latin typeface="Gill Sans MT" panose="020B0502020104020203" pitchFamily="34" charset="0"/>
              </a:rPr>
              <a:t>Challenge days every half term</a:t>
            </a:r>
          </a:p>
          <a:p>
            <a:pPr marL="285750" indent="-285750">
              <a:buFont typeface="Arial" panose="020B0604020202020204" pitchFamily="34" charset="0"/>
              <a:buChar char="•"/>
            </a:pPr>
            <a:r>
              <a:rPr lang="en-US" dirty="0" smtClean="0">
                <a:latin typeface="Gill Sans MT" panose="020B0502020104020203" pitchFamily="34" charset="0"/>
              </a:rPr>
              <a:t>Simmering sessions</a:t>
            </a:r>
          </a:p>
          <a:p>
            <a:pPr marL="285750" indent="-285750">
              <a:buFont typeface="Arial" panose="020B0604020202020204" pitchFamily="34" charset="0"/>
              <a:buChar char="•"/>
            </a:pPr>
            <a:r>
              <a:rPr lang="en-US" dirty="0" smtClean="0">
                <a:latin typeface="Gill Sans MT" panose="020B0502020104020203" pitchFamily="34" charset="0"/>
              </a:rPr>
              <a:t>Embedding challenge groups and support across the school</a:t>
            </a:r>
          </a:p>
          <a:p>
            <a:pPr marL="285750" indent="-285750">
              <a:buFont typeface="Arial" panose="020B0604020202020204" pitchFamily="34" charset="0"/>
              <a:buChar char="•"/>
            </a:pPr>
            <a:r>
              <a:rPr lang="en-US" dirty="0" smtClean="0">
                <a:latin typeface="Gill Sans MT" panose="020B0502020104020203" pitchFamily="34" charset="0"/>
              </a:rPr>
              <a:t>Bright Sparks page – opportunities for extension and challenge</a:t>
            </a:r>
          </a:p>
          <a:p>
            <a:pPr marL="285750" indent="-285750">
              <a:buFont typeface="Arial" panose="020B0604020202020204" pitchFamily="34" charset="0"/>
              <a:buChar char="•"/>
            </a:pPr>
            <a:r>
              <a:rPr lang="en-US" dirty="0" smtClean="0">
                <a:latin typeface="Gill Sans MT" panose="020B0502020104020203" pitchFamily="34" charset="0"/>
              </a:rPr>
              <a:t>After this meeting more resources for parents will be available on the website</a:t>
            </a:r>
          </a:p>
          <a:p>
            <a:pPr marL="285750" indent="-285750">
              <a:buFont typeface="Arial" panose="020B0604020202020204" pitchFamily="34" charset="0"/>
              <a:buChar char="•"/>
            </a:pPr>
            <a:r>
              <a:rPr lang="en-US" dirty="0" smtClean="0">
                <a:latin typeface="Gill Sans MT" panose="020B0502020104020203" pitchFamily="34" charset="0"/>
              </a:rPr>
              <a:t>Share My Learning</a:t>
            </a:r>
          </a:p>
          <a:p>
            <a:pPr marL="285750" indent="-285750">
              <a:buFont typeface="Arial" panose="020B0604020202020204" pitchFamily="34" charset="0"/>
              <a:buChar char="•"/>
            </a:pPr>
            <a:r>
              <a:rPr lang="en-US" dirty="0" smtClean="0">
                <a:latin typeface="Gill Sans MT" panose="020B0502020104020203" pitchFamily="34" charset="0"/>
              </a:rPr>
              <a:t>Teaching for Mastery project – part of a Teacher Research Group with South West London </a:t>
            </a:r>
            <a:r>
              <a:rPr lang="en-US" dirty="0" err="1" smtClean="0">
                <a:latin typeface="Gill Sans MT" panose="020B0502020104020203" pitchFamily="34" charset="0"/>
              </a:rPr>
              <a:t>Maths</a:t>
            </a:r>
            <a:r>
              <a:rPr lang="en-US" dirty="0" smtClean="0">
                <a:latin typeface="Gill Sans MT" panose="020B0502020104020203" pitchFamily="34" charset="0"/>
              </a:rPr>
              <a:t> Hub</a:t>
            </a:r>
          </a:p>
        </p:txBody>
      </p:sp>
    </p:spTree>
    <p:extLst>
      <p:ext uri="{BB962C8B-B14F-4D97-AF65-F5344CB8AC3E}">
        <p14:creationId xmlns:p14="http://schemas.microsoft.com/office/powerpoint/2010/main" val="2278862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621212"/>
            <a:ext cx="7772400" cy="915695"/>
          </a:xfrm>
        </p:spPr>
        <p:txBody>
          <a:bodyPr>
            <a:normAutofit/>
          </a:bodyPr>
          <a:lstStyle/>
          <a:p>
            <a:r>
              <a:rPr lang="en-GB" sz="5400" b="1" dirty="0">
                <a:effectLst>
                  <a:outerShdw blurRad="38100" dist="38100" dir="2700000" algn="tl">
                    <a:srgbClr val="000000">
                      <a:alpha val="43137"/>
                    </a:srgbClr>
                  </a:outerShdw>
                </a:effectLst>
                <a:latin typeface="Gill Sans MT" panose="020B0502020104020203" pitchFamily="34" charset="0"/>
              </a:rPr>
              <a:t>Questions</a:t>
            </a: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3F78615-F4E6-4514-B1AD-FD25FA1E9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1729868"/>
            <a:ext cx="2565251" cy="3246725"/>
          </a:xfrm>
          <a:prstGeom prst="rect">
            <a:avLst/>
          </a:prstGeom>
        </p:spPr>
      </p:pic>
    </p:spTree>
    <p:extLst>
      <p:ext uri="{BB962C8B-B14F-4D97-AF65-F5344CB8AC3E}">
        <p14:creationId xmlns:p14="http://schemas.microsoft.com/office/powerpoint/2010/main" val="490165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852936"/>
            <a:ext cx="8663745" cy="1470025"/>
          </a:xfrm>
        </p:spPr>
        <p:txBody>
          <a:bodyPr>
            <a:noAutofit/>
          </a:bodyPr>
          <a:lstStyle/>
          <a:p>
            <a:pPr algn="l"/>
            <a:r>
              <a:rPr lang="en-GB" sz="7200" dirty="0">
                <a:latin typeface="Gill Sans MT" panose="020B0502020104020203" pitchFamily="34" charset="0"/>
              </a:rPr>
              <a:t/>
            </a:r>
            <a:br>
              <a:rPr lang="en-GB" sz="7200" dirty="0">
                <a:latin typeface="Gill Sans MT" panose="020B0502020104020203" pitchFamily="34" charset="0"/>
              </a:rPr>
            </a:br>
            <a:endParaRPr lang="en-GB" sz="4000" dirty="0">
              <a:latin typeface="Gill Sans MT" panose="020B0502020104020203" pitchFamily="34" charset="0"/>
            </a:endParaRPr>
          </a:p>
        </p:txBody>
      </p:sp>
      <p:sp>
        <p:nvSpPr>
          <p:cNvPr id="4" name="Text Box 2"/>
          <p:cNvSpPr txBox="1">
            <a:spLocks noChangeArrowheads="1"/>
          </p:cNvSpPr>
          <p:nvPr/>
        </p:nvSpPr>
        <p:spPr bwMode="auto">
          <a:xfrm>
            <a:off x="3020566" y="392088"/>
            <a:ext cx="1724025" cy="4572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Text Box 3"/>
          <p:cNvSpPr txBox="1">
            <a:spLocks noChangeArrowheads="1"/>
          </p:cNvSpPr>
          <p:nvPr/>
        </p:nvSpPr>
        <p:spPr bwMode="auto">
          <a:xfrm>
            <a:off x="4039741" y="392088"/>
            <a:ext cx="676275" cy="457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Text Box 8"/>
          <p:cNvSpPr txBox="1">
            <a:spLocks noChangeArrowheads="1"/>
          </p:cNvSpPr>
          <p:nvPr/>
        </p:nvSpPr>
        <p:spPr bwMode="auto">
          <a:xfrm>
            <a:off x="2582416" y="392088"/>
            <a:ext cx="438150" cy="4572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Text Box 2"/>
          <p:cNvSpPr txBox="1">
            <a:spLocks noChangeArrowheads="1"/>
          </p:cNvSpPr>
          <p:nvPr/>
        </p:nvSpPr>
        <p:spPr bwMode="auto">
          <a:xfrm>
            <a:off x="4716016" y="392088"/>
            <a:ext cx="1390650" cy="457200"/>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Text Box 7"/>
          <p:cNvSpPr txBox="1">
            <a:spLocks noChangeArrowheads="1"/>
          </p:cNvSpPr>
          <p:nvPr/>
        </p:nvSpPr>
        <p:spPr bwMode="auto">
          <a:xfrm>
            <a:off x="1125091" y="392088"/>
            <a:ext cx="1457325" cy="45720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Text Box 6"/>
          <p:cNvSpPr txBox="1">
            <a:spLocks noChangeArrowheads="1"/>
          </p:cNvSpPr>
          <p:nvPr/>
        </p:nvSpPr>
        <p:spPr bwMode="auto">
          <a:xfrm>
            <a:off x="696466" y="392088"/>
            <a:ext cx="428625" cy="457200"/>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Text Box 5"/>
          <p:cNvSpPr txBox="1">
            <a:spLocks noChangeArrowheads="1"/>
          </p:cNvSpPr>
          <p:nvPr/>
        </p:nvSpPr>
        <p:spPr bwMode="auto">
          <a:xfrm>
            <a:off x="363091" y="392088"/>
            <a:ext cx="333375" cy="4572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Text Box 1"/>
          <p:cNvSpPr txBox="1">
            <a:spLocks noChangeArrowheads="1"/>
          </p:cNvSpPr>
          <p:nvPr/>
        </p:nvSpPr>
        <p:spPr bwMode="auto">
          <a:xfrm>
            <a:off x="6106666" y="392088"/>
            <a:ext cx="841598" cy="457200"/>
          </a:xfrm>
          <a:prstGeom prst="rect">
            <a:avLst/>
          </a:prstGeom>
          <a:solidFill>
            <a:srgbClr val="66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 name="Text Box 5"/>
          <p:cNvSpPr txBox="1">
            <a:spLocks noChangeArrowheads="1"/>
          </p:cNvSpPr>
          <p:nvPr/>
        </p:nvSpPr>
        <p:spPr bwMode="auto">
          <a:xfrm>
            <a:off x="6948264" y="392088"/>
            <a:ext cx="1008112" cy="4572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 name="Text Box 6"/>
          <p:cNvSpPr txBox="1">
            <a:spLocks noChangeArrowheads="1"/>
          </p:cNvSpPr>
          <p:nvPr/>
        </p:nvSpPr>
        <p:spPr bwMode="auto">
          <a:xfrm>
            <a:off x="7956376" y="392290"/>
            <a:ext cx="720080" cy="457200"/>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81" y="6201308"/>
            <a:ext cx="8640960" cy="18002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347864" y="6381328"/>
            <a:ext cx="5674022"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sp>
        <p:nvSpPr>
          <p:cNvPr id="15" name="Rectangle 14">
            <a:extLst>
              <a:ext uri="{FF2B5EF4-FFF2-40B4-BE49-F238E27FC236}">
                <a16:creationId xmlns:a16="http://schemas.microsoft.com/office/drawing/2014/main" id="{EC916012-C315-476D-B067-EC6531653A11}"/>
              </a:ext>
            </a:extLst>
          </p:cNvPr>
          <p:cNvSpPr/>
          <p:nvPr/>
        </p:nvSpPr>
        <p:spPr>
          <a:xfrm>
            <a:off x="127769" y="1408418"/>
            <a:ext cx="8894117" cy="2923877"/>
          </a:xfrm>
          <a:prstGeom prst="rect">
            <a:avLst/>
          </a:prstGeom>
        </p:spPr>
        <p:txBody>
          <a:bodyPr wrap="square">
            <a:spAutoFit/>
          </a:bodyPr>
          <a:lstStyle/>
          <a:p>
            <a:pPr algn="ctr"/>
            <a:r>
              <a:rPr lang="en-GB" sz="7200" b="1" dirty="0">
                <a:effectLst>
                  <a:outerShdw blurRad="38100" dist="38100" dir="2700000" algn="tl">
                    <a:srgbClr val="000000">
                      <a:alpha val="43137"/>
                    </a:srgbClr>
                  </a:outerShdw>
                </a:effectLst>
                <a:latin typeface="Gill Sans MT" panose="020B0502020104020203" pitchFamily="34" charset="0"/>
              </a:rPr>
              <a:t>Thank you for your continued support</a:t>
            </a:r>
          </a:p>
          <a:p>
            <a:pPr algn="ctr"/>
            <a:endParaRPr lang="en-GB" sz="4000" b="1" dirty="0">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10260959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660" y="624419"/>
            <a:ext cx="6424439" cy="1143000"/>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Growth </a:t>
            </a:r>
            <a:r>
              <a:rPr lang="en-GB" sz="5400" b="1" dirty="0" err="1" smtClean="0">
                <a:effectLst>
                  <a:outerShdw blurRad="38100" dist="38100" dir="2700000" algn="tl">
                    <a:srgbClr val="000000">
                      <a:alpha val="43137"/>
                    </a:srgbClr>
                  </a:outerShdw>
                </a:effectLst>
                <a:latin typeface="Gill Sans MT" panose="020B0502020104020203" pitchFamily="34" charset="0"/>
              </a:rPr>
              <a:t>Mindset</a:t>
            </a:r>
            <a:endParaRPr lang="en-GB" sz="5400" b="1" dirty="0">
              <a:effectLst>
                <a:outerShdw blurRad="38100" dist="38100" dir="2700000" algn="tl">
                  <a:srgbClr val="000000">
                    <a:alpha val="43137"/>
                  </a:srgbClr>
                </a:outerShdw>
              </a:effectLst>
              <a:latin typeface="Gill Sans MT" panose="020B0502020104020203" pitchFamily="34" charset="0"/>
            </a:endParaRPr>
          </a:p>
        </p:txBody>
      </p:sp>
      <p:sp>
        <p:nvSpPr>
          <p:cNvPr id="3" name="Content Placeholder 2"/>
          <p:cNvSpPr>
            <a:spLocks noGrp="1"/>
          </p:cNvSpPr>
          <p:nvPr>
            <p:ph idx="1"/>
          </p:nvPr>
        </p:nvSpPr>
        <p:spPr>
          <a:xfrm>
            <a:off x="457200" y="1268761"/>
            <a:ext cx="8229600" cy="4536504"/>
          </a:xfrm>
        </p:spPr>
        <p:txBody>
          <a:bodyPr>
            <a:normAutofit/>
          </a:bodyPr>
          <a:lstStyle/>
          <a:p>
            <a:pPr marL="0" indent="0">
              <a:buNone/>
            </a:pPr>
            <a:endParaRPr lang="en-GB" sz="2400" dirty="0" smtClean="0">
              <a:latin typeface="Gill Sans MT" panose="020B0502020104020203" pitchFamily="34" charset="0"/>
            </a:endParaRPr>
          </a:p>
          <a:p>
            <a:pPr marL="0" indent="0">
              <a:buNone/>
            </a:pPr>
            <a:r>
              <a:rPr lang="en-GB" sz="2400" i="1" dirty="0" smtClean="0">
                <a:latin typeface="Gill Sans MT" panose="020B0502020104020203" pitchFamily="34" charset="0"/>
              </a:rPr>
              <a:t>So </a:t>
            </a:r>
            <a:r>
              <a:rPr lang="en-GB" sz="2400" i="1" dirty="0">
                <a:latin typeface="Gill Sans MT" panose="020B0502020104020203" pitchFamily="34" charset="0"/>
              </a:rPr>
              <a:t>what can we do:</a:t>
            </a:r>
          </a:p>
          <a:p>
            <a:r>
              <a:rPr lang="en-GB" sz="2400" dirty="0">
                <a:latin typeface="Gill Sans MT" panose="020B0502020104020203" pitchFamily="34" charset="0"/>
              </a:rPr>
              <a:t>Encourage and celebrate mistakes;</a:t>
            </a:r>
          </a:p>
          <a:p>
            <a:r>
              <a:rPr lang="en-GB" sz="2400" dirty="0">
                <a:latin typeface="Gill Sans MT" panose="020B0502020104020203" pitchFamily="34" charset="0"/>
              </a:rPr>
              <a:t>Model perseverance and the excitement of trying again – children naturally do this with computer </a:t>
            </a:r>
            <a:r>
              <a:rPr lang="en-GB" sz="2400" dirty="0" smtClean="0">
                <a:latin typeface="Gill Sans MT" panose="020B0502020104020203" pitchFamily="34" charset="0"/>
              </a:rPr>
              <a:t>games all the time;</a:t>
            </a:r>
            <a:endParaRPr lang="en-GB" sz="2400" dirty="0">
              <a:latin typeface="Gill Sans MT" panose="020B0502020104020203" pitchFamily="34" charset="0"/>
            </a:endParaRPr>
          </a:p>
          <a:p>
            <a:r>
              <a:rPr lang="en-GB" sz="2400" dirty="0">
                <a:latin typeface="Gill Sans MT" panose="020B0502020104020203" pitchFamily="34" charset="0"/>
              </a:rPr>
              <a:t>Keep it interesting – not simply fact recall;</a:t>
            </a:r>
          </a:p>
          <a:p>
            <a:r>
              <a:rPr lang="en-GB" sz="2400" dirty="0">
                <a:latin typeface="Gill Sans MT" panose="020B0502020104020203" pitchFamily="34" charset="0"/>
              </a:rPr>
              <a:t>Always look for links between mathematical concepts so children can make connections;</a:t>
            </a:r>
          </a:p>
          <a:p>
            <a:r>
              <a:rPr lang="en-GB" sz="2400" dirty="0">
                <a:latin typeface="Gill Sans MT" panose="020B0502020104020203" pitchFamily="34" charset="0"/>
              </a:rPr>
              <a:t>Celebrate the effort not the right answer.</a:t>
            </a:r>
          </a:p>
          <a:p>
            <a:endParaRPr lang="en-GB" dirty="0"/>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6021288"/>
            <a:ext cx="8640960" cy="3600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I can maths quo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065" y="692696"/>
            <a:ext cx="1946275" cy="194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136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621212"/>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Curriculum Changes</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4510" y="1515796"/>
            <a:ext cx="8208912" cy="1261884"/>
          </a:xfrm>
          <a:prstGeom prst="rect">
            <a:avLst/>
          </a:prstGeom>
        </p:spPr>
        <p:txBody>
          <a:bodyPr wrap="square">
            <a:spAutoFit/>
          </a:bodyPr>
          <a:lstStyle/>
          <a:p>
            <a:endParaRPr lang="en-GB" sz="2000" dirty="0">
              <a:solidFill>
                <a:srgbClr val="000000"/>
              </a:solidFill>
              <a:latin typeface="Calibri" panose="020F0502020204030204" pitchFamily="34" charset="0"/>
            </a:endParaRPr>
          </a:p>
          <a:p>
            <a:r>
              <a:rPr lang="en-US" dirty="0" smtClean="0">
                <a:solidFill>
                  <a:srgbClr val="000000"/>
                </a:solidFill>
                <a:latin typeface="Gill Sans MT" panose="020B0502020104020203" pitchFamily="34" charset="0"/>
              </a:rPr>
              <a:t>The </a:t>
            </a:r>
            <a:r>
              <a:rPr lang="en-US" dirty="0">
                <a:solidFill>
                  <a:srgbClr val="000000"/>
                </a:solidFill>
                <a:latin typeface="Gill Sans MT" panose="020B0502020104020203" pitchFamily="34" charset="0"/>
              </a:rPr>
              <a:t>New </a:t>
            </a:r>
            <a:r>
              <a:rPr lang="en-US" dirty="0" smtClean="0">
                <a:solidFill>
                  <a:srgbClr val="000000"/>
                </a:solidFill>
                <a:latin typeface="Gill Sans MT" panose="020B0502020104020203" pitchFamily="34" charset="0"/>
              </a:rPr>
              <a:t>Curriculum in 2014 </a:t>
            </a:r>
            <a:r>
              <a:rPr lang="en-US" dirty="0">
                <a:solidFill>
                  <a:srgbClr val="000000"/>
                </a:solidFill>
                <a:latin typeface="Gill Sans MT" panose="020B0502020104020203" pitchFamily="34" charset="0"/>
              </a:rPr>
              <a:t>sets higher expectations for pupil achievement and </a:t>
            </a:r>
            <a:r>
              <a:rPr lang="en-US" i="1" dirty="0">
                <a:solidFill>
                  <a:srgbClr val="000000"/>
                </a:solidFill>
                <a:latin typeface="Gill Sans MT" panose="020B0502020104020203" pitchFamily="34" charset="0"/>
              </a:rPr>
              <a:t>the expectation is that the majority of pupils will move through the </a:t>
            </a:r>
            <a:r>
              <a:rPr lang="en-US" i="1" dirty="0" err="1">
                <a:solidFill>
                  <a:srgbClr val="000000"/>
                </a:solidFill>
                <a:latin typeface="Gill Sans MT" panose="020B0502020104020203" pitchFamily="34" charset="0"/>
              </a:rPr>
              <a:t>programmes</a:t>
            </a:r>
            <a:r>
              <a:rPr lang="en-US" i="1" dirty="0">
                <a:solidFill>
                  <a:srgbClr val="000000"/>
                </a:solidFill>
                <a:latin typeface="Gill Sans MT" panose="020B0502020104020203" pitchFamily="34" charset="0"/>
              </a:rPr>
              <a:t> of study </a:t>
            </a:r>
            <a:r>
              <a:rPr lang="en-US" b="1" i="1" dirty="0">
                <a:solidFill>
                  <a:srgbClr val="000000"/>
                </a:solidFill>
                <a:latin typeface="Gill Sans MT" panose="020B0502020104020203" pitchFamily="34" charset="0"/>
              </a:rPr>
              <a:t>at broadly the same pace. </a:t>
            </a:r>
            <a:endParaRPr lang="en-GB" dirty="0">
              <a:latin typeface="Gill Sans MT" panose="020B0502020104020203" pitchFamily="34" charset="0"/>
            </a:endParaRPr>
          </a:p>
        </p:txBody>
      </p:sp>
      <p:sp>
        <p:nvSpPr>
          <p:cNvPr id="5" name="Rectangle 4"/>
          <p:cNvSpPr/>
          <p:nvPr/>
        </p:nvSpPr>
        <p:spPr>
          <a:xfrm>
            <a:off x="535979" y="2817324"/>
            <a:ext cx="7992888" cy="2369880"/>
          </a:xfrm>
          <a:prstGeom prst="rect">
            <a:avLst/>
          </a:prstGeom>
        </p:spPr>
        <p:txBody>
          <a:bodyPr wrap="square">
            <a:spAutoFit/>
          </a:bodyPr>
          <a:lstStyle/>
          <a:p>
            <a:endParaRPr lang="en-GB" sz="2000" dirty="0">
              <a:solidFill>
                <a:srgbClr val="0070C0"/>
              </a:solidFill>
              <a:latin typeface="Gill Sans MT" panose="020B0502020104020203" pitchFamily="34" charset="0"/>
            </a:endParaRPr>
          </a:p>
          <a:p>
            <a:r>
              <a:rPr lang="en-US" sz="2000" dirty="0">
                <a:solidFill>
                  <a:srgbClr val="0070C0"/>
                </a:solidFill>
                <a:latin typeface="Gill Sans MT" panose="020B0502020104020203" pitchFamily="34" charset="0"/>
              </a:rPr>
              <a:t> </a:t>
            </a:r>
            <a:r>
              <a:rPr lang="en-US" i="1" dirty="0">
                <a:solidFill>
                  <a:srgbClr val="0070C0"/>
                </a:solidFill>
                <a:latin typeface="Gill Sans MT" panose="020B0502020104020203" pitchFamily="34" charset="0"/>
              </a:rPr>
              <a:t>The research for the review of the National Curriculum showed that it should focus on ‘fewer things in greater depth’, in secure learning which persists, rather than relentless, over-rapid progression. The new primary curriculum is stated in year-by-year blocks, which helps teachers trace lines of development through key areas of subjects, yet still focusing on the necessary detail of each subject. </a:t>
            </a:r>
            <a:endParaRPr lang="en-US" i="1" dirty="0" smtClean="0">
              <a:solidFill>
                <a:srgbClr val="0070C0"/>
              </a:solidFill>
              <a:latin typeface="Gill Sans MT" panose="020B0502020104020203" pitchFamily="34" charset="0"/>
            </a:endParaRPr>
          </a:p>
          <a:p>
            <a:endParaRPr lang="en-US" i="1" dirty="0">
              <a:solidFill>
                <a:srgbClr val="0070C0"/>
              </a:solidFill>
              <a:latin typeface="Gill Sans MT" panose="020B0502020104020203" pitchFamily="34" charset="0"/>
            </a:endParaRPr>
          </a:p>
          <a:p>
            <a:pPr algn="r"/>
            <a:r>
              <a:rPr lang="en-US" dirty="0" smtClean="0">
                <a:solidFill>
                  <a:srgbClr val="0070C0"/>
                </a:solidFill>
                <a:latin typeface="Gill Sans MT" panose="020B0502020104020203" pitchFamily="34" charset="0"/>
              </a:rPr>
              <a:t>(</a:t>
            </a:r>
            <a:r>
              <a:rPr lang="en-US" dirty="0">
                <a:solidFill>
                  <a:srgbClr val="0070C0"/>
                </a:solidFill>
                <a:latin typeface="Gill Sans MT" panose="020B0502020104020203" pitchFamily="34" charset="0"/>
              </a:rPr>
              <a:t>Tim Oates – Life without levels). </a:t>
            </a:r>
            <a:endParaRPr lang="en-GB" dirty="0">
              <a:solidFill>
                <a:srgbClr val="0070C0"/>
              </a:solidFill>
              <a:latin typeface="Gill Sans MT" panose="020B0502020104020203" pitchFamily="34" charset="0"/>
            </a:endParaRPr>
          </a:p>
        </p:txBody>
      </p:sp>
    </p:spTree>
    <p:extLst>
      <p:ext uri="{BB962C8B-B14F-4D97-AF65-F5344CB8AC3E}">
        <p14:creationId xmlns:p14="http://schemas.microsoft.com/office/powerpoint/2010/main" val="4115314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621212"/>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Curriculum Changes</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5979" y="1586619"/>
            <a:ext cx="8208912" cy="3447098"/>
          </a:xfrm>
          <a:prstGeom prst="rect">
            <a:avLst/>
          </a:prstGeom>
        </p:spPr>
        <p:txBody>
          <a:bodyPr wrap="square">
            <a:spAutoFit/>
          </a:bodyPr>
          <a:lstStyle/>
          <a:p>
            <a:endParaRPr lang="en-GB" sz="2000" dirty="0">
              <a:solidFill>
                <a:srgbClr val="000000"/>
              </a:solidFill>
              <a:latin typeface="Calibri" panose="020F0502020204030204" pitchFamily="34" charset="0"/>
            </a:endParaRPr>
          </a:p>
          <a:p>
            <a:r>
              <a:rPr lang="en-US" dirty="0" smtClean="0">
                <a:solidFill>
                  <a:srgbClr val="000000"/>
                </a:solidFill>
                <a:latin typeface="Gill Sans MT" panose="020B0502020104020203" pitchFamily="34" charset="0"/>
              </a:rPr>
              <a:t>For </a:t>
            </a:r>
            <a:r>
              <a:rPr lang="en-US" dirty="0">
                <a:solidFill>
                  <a:srgbClr val="000000"/>
                </a:solidFill>
                <a:latin typeface="Gill Sans MT" panose="020B0502020104020203" pitchFamily="34" charset="0"/>
              </a:rPr>
              <a:t>a number of years, teachers have been encouraged to push and accelerate children onto new content without embedding and then deepening understanding of learning – particularly around key skills such as place value, part-part whole relationships and multiplicative reasoning. This has led to the majority of schools in England streaming and setting within whole class settings. It would not be uncommon to see in a year 4 classroom the years 2, 3, 4 and 5 curriculum being presented to different groups of children in one lesson. </a:t>
            </a:r>
            <a:r>
              <a:rPr lang="en-US" dirty="0" smtClean="0">
                <a:solidFill>
                  <a:srgbClr val="000000"/>
                </a:solidFill>
                <a:latin typeface="Gill Sans MT" panose="020B0502020104020203" pitchFamily="34" charset="0"/>
              </a:rPr>
              <a:t>But how does that affect the quality of learning for all?</a:t>
            </a:r>
          </a:p>
          <a:p>
            <a:endParaRPr lang="en-US" dirty="0">
              <a:solidFill>
                <a:srgbClr val="000000"/>
              </a:solidFill>
              <a:latin typeface="Gill Sans MT" panose="020B0502020104020203" pitchFamily="34" charset="0"/>
            </a:endParaRPr>
          </a:p>
          <a:p>
            <a:r>
              <a:rPr lang="en-US" dirty="0" smtClean="0">
                <a:solidFill>
                  <a:srgbClr val="000000"/>
                </a:solidFill>
                <a:latin typeface="Gill Sans MT" panose="020B0502020104020203" pitchFamily="34" charset="0"/>
              </a:rPr>
              <a:t>As a school we have previously found that setting for </a:t>
            </a:r>
            <a:r>
              <a:rPr lang="en-US" dirty="0" err="1" smtClean="0">
                <a:solidFill>
                  <a:srgbClr val="000000"/>
                </a:solidFill>
                <a:latin typeface="Gill Sans MT" panose="020B0502020104020203" pitchFamily="34" charset="0"/>
              </a:rPr>
              <a:t>maths</a:t>
            </a:r>
            <a:r>
              <a:rPr lang="en-US" dirty="0" smtClean="0">
                <a:solidFill>
                  <a:srgbClr val="000000"/>
                </a:solidFill>
                <a:latin typeface="Gill Sans MT" panose="020B0502020104020203" pitchFamily="34" charset="0"/>
              </a:rPr>
              <a:t> does not have the maximum impact on attainment and progress and quite often it only benefits one sub group of learners.  </a:t>
            </a:r>
            <a:endParaRPr lang="en-GB" dirty="0">
              <a:latin typeface="Gill Sans MT" panose="020B0502020104020203" pitchFamily="34" charset="0"/>
            </a:endParaRPr>
          </a:p>
        </p:txBody>
      </p:sp>
    </p:spTree>
    <p:extLst>
      <p:ext uri="{BB962C8B-B14F-4D97-AF65-F5344CB8AC3E}">
        <p14:creationId xmlns:p14="http://schemas.microsoft.com/office/powerpoint/2010/main" val="298405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621212"/>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Curriculum Changes</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9512" y="1606536"/>
            <a:ext cx="8640960" cy="3057760"/>
          </a:xfrm>
          <a:prstGeom prst="rect">
            <a:avLst/>
          </a:prstGeom>
        </p:spPr>
        <p:txBody>
          <a:bodyPr wrap="square">
            <a:spAutoFit/>
          </a:bodyPr>
          <a:lstStyle/>
          <a:p>
            <a:pPr>
              <a:spcAft>
                <a:spcPts val="0"/>
              </a:spcAft>
            </a:pPr>
            <a:r>
              <a:rPr lang="en-GB" sz="1600" dirty="0" smtClean="0">
                <a:latin typeface="Gill Sans MT" panose="020B0502020104020203" pitchFamily="34" charset="0"/>
                <a:ea typeface="Times New Roman" panose="02020603050405020304" pitchFamily="18" charset="0"/>
              </a:rPr>
              <a:t>Research conducted by The </a:t>
            </a:r>
            <a:r>
              <a:rPr lang="en-GB" sz="1600" dirty="0">
                <a:latin typeface="Gill Sans MT" panose="020B0502020104020203" pitchFamily="34" charset="0"/>
                <a:ea typeface="Times New Roman" panose="02020603050405020304" pitchFamily="18" charset="0"/>
              </a:rPr>
              <a:t>Education Endowment Foundation found that: </a:t>
            </a:r>
            <a:endParaRPr lang="en-GB" sz="1600" dirty="0" smtClean="0">
              <a:latin typeface="Gill Sans MT" panose="020B0502020104020203" pitchFamily="34" charset="0"/>
              <a:ea typeface="Times New Roman" panose="02020603050405020304" pitchFamily="18" charset="0"/>
            </a:endParaRPr>
          </a:p>
          <a:p>
            <a:pPr>
              <a:spcAft>
                <a:spcPts val="0"/>
              </a:spcAft>
            </a:pPr>
            <a:endParaRPr lang="en-GB" sz="1600" dirty="0">
              <a:latin typeface="Times New Roman" panose="02020603050405020304" pitchFamily="18" charset="0"/>
              <a:ea typeface="Times New Roman" panose="02020603050405020304" pitchFamily="18" charset="0"/>
            </a:endParaRPr>
          </a:p>
          <a:p>
            <a:pPr marL="457200">
              <a:spcAft>
                <a:spcPts val="0"/>
              </a:spcAft>
            </a:pPr>
            <a:r>
              <a:rPr lang="en-GB" sz="1600" i="1" dirty="0">
                <a:solidFill>
                  <a:srgbClr val="0070C0"/>
                </a:solidFill>
                <a:latin typeface="Gill Sans MT" panose="020B0502020104020203" pitchFamily="34" charset="0"/>
                <a:ea typeface="Times New Roman" panose="02020603050405020304" pitchFamily="18" charset="0"/>
              </a:rPr>
              <a:t>‘</a:t>
            </a:r>
            <a:r>
              <a:rPr lang="en-GB" sz="1600" i="1" dirty="0">
                <a:solidFill>
                  <a:srgbClr val="0070C0"/>
                </a:solidFill>
                <a:latin typeface="Gill Sans MT" panose="020B0502020104020203" pitchFamily="34" charset="0"/>
                <a:ea typeface="Times New Roman" panose="02020603050405020304" pitchFamily="18" charset="0"/>
                <a:cs typeface="Helvetica" panose="020B0604020202020204" pitchFamily="34" charset="0"/>
              </a:rPr>
              <a:t>overall, setting or streaming appears to benefit higher attaining pupils and be detrimental to the learning of mid-range and lower attaining learners. On average, it does not appear to be an effective strategy for raising the attainment of disadvantaged pupils, who are more likely to be assigned to lower groups. </a:t>
            </a:r>
            <a:endParaRPr lang="en-GB" sz="1600" dirty="0">
              <a:solidFill>
                <a:srgbClr val="0070C0"/>
              </a:solidFill>
              <a:latin typeface="Times New Roman" panose="02020603050405020304" pitchFamily="18" charset="0"/>
              <a:ea typeface="Times New Roman" panose="02020603050405020304" pitchFamily="18" charset="0"/>
            </a:endParaRPr>
          </a:p>
          <a:p>
            <a:pPr marL="457200">
              <a:lnSpc>
                <a:spcPct val="115000"/>
              </a:lnSpc>
              <a:spcAft>
                <a:spcPts val="0"/>
              </a:spcAft>
            </a:pPr>
            <a:r>
              <a:rPr lang="en-GB" sz="1600" i="1" dirty="0">
                <a:solidFill>
                  <a:srgbClr val="0070C0"/>
                </a:solidFill>
                <a:latin typeface="Gill Sans MT" panose="020B0502020104020203" pitchFamily="34" charset="0"/>
                <a:ea typeface="Times New Roman" panose="02020603050405020304" pitchFamily="18" charset="0"/>
                <a:cs typeface="Helvetica" panose="020B0604020202020204" pitchFamily="34" charset="0"/>
              </a:rPr>
              <a:t>Low attaining learners who are set or streamed fall behind by 1 or 2 months per year, on average, when compared with the progress of similar students in classes with mixed ability groups. It appears likely that routine setting or streaming arrangements undermine low </a:t>
            </a:r>
            <a:r>
              <a:rPr lang="en-GB" sz="1600" i="1" dirty="0" err="1">
                <a:solidFill>
                  <a:srgbClr val="0070C0"/>
                </a:solidFill>
                <a:latin typeface="Gill Sans MT" panose="020B0502020104020203" pitchFamily="34" charset="0"/>
                <a:ea typeface="Times New Roman" panose="02020603050405020304" pitchFamily="18" charset="0"/>
                <a:cs typeface="Helvetica" panose="020B0604020202020204" pitchFamily="34" charset="0"/>
              </a:rPr>
              <a:t>attainers</a:t>
            </a:r>
            <a:r>
              <a:rPr lang="en-GB" sz="1600" i="1" dirty="0">
                <a:solidFill>
                  <a:srgbClr val="0070C0"/>
                </a:solidFill>
                <a:latin typeface="Gill Sans MT" panose="020B0502020104020203" pitchFamily="34" charset="0"/>
                <a:ea typeface="Times New Roman" panose="02020603050405020304" pitchFamily="18" charset="0"/>
                <a:cs typeface="Helvetica" panose="020B0604020202020204" pitchFamily="34" charset="0"/>
              </a:rPr>
              <a:t>’ confidence and discourage the belief that attainment can be improved through effort. Research also suggests that ability grouping can have a longer term negative effect on the attitudes and engagement of low attaining pupils</a:t>
            </a:r>
            <a:r>
              <a:rPr lang="en-GB" sz="1600" i="1" dirty="0" smtClean="0">
                <a:solidFill>
                  <a:srgbClr val="0070C0"/>
                </a:solidFill>
                <a:latin typeface="Gill Sans MT" panose="020B0502020104020203" pitchFamily="34" charset="0"/>
                <a:ea typeface="Times New Roman" panose="02020603050405020304" pitchFamily="18" charset="0"/>
                <a:cs typeface="Helvetica" panose="020B0604020202020204" pitchFamily="34" charset="0"/>
              </a:rPr>
              <a:t>.’</a:t>
            </a:r>
            <a:endParaRPr lang="en-GB" sz="1400" i="1" dirty="0" smtClean="0">
              <a:solidFill>
                <a:srgbClr val="0070C0"/>
              </a:solidFill>
              <a:latin typeface="Gill Sans MT" panose="020B0502020104020203" pitchFamily="34" charset="0"/>
              <a:ea typeface="Times New Roman" panose="02020603050405020304" pitchFamily="18" charset="0"/>
              <a:cs typeface="Helvetica" panose="020B0604020202020204" pitchFamily="34" charset="0"/>
            </a:endParaRPr>
          </a:p>
          <a:p>
            <a:pPr marL="457200">
              <a:lnSpc>
                <a:spcPct val="115000"/>
              </a:lnSpc>
              <a:spcAft>
                <a:spcPts val="0"/>
              </a:spcAft>
            </a:pPr>
            <a:endParaRPr lang="en-GB" i="1" dirty="0" smtClean="0">
              <a:solidFill>
                <a:srgbClr val="0070C0"/>
              </a:solidFill>
              <a:latin typeface="Gill Sans MT" panose="020B0502020104020203" pitchFamily="34" charset="0"/>
              <a:ea typeface="Times New Roman" panose="02020603050405020304" pitchFamily="18" charset="0"/>
              <a:cs typeface="Helvetica" panose="020B0604020202020204" pitchFamily="34" charset="0"/>
            </a:endParaRPr>
          </a:p>
        </p:txBody>
      </p:sp>
      <p:sp>
        <p:nvSpPr>
          <p:cNvPr id="5" name="Rectangle 4"/>
          <p:cNvSpPr/>
          <p:nvPr/>
        </p:nvSpPr>
        <p:spPr>
          <a:xfrm>
            <a:off x="335090" y="4556997"/>
            <a:ext cx="8424936" cy="1200329"/>
          </a:xfrm>
          <a:prstGeom prst="rect">
            <a:avLst/>
          </a:prstGeom>
        </p:spPr>
        <p:txBody>
          <a:bodyPr wrap="square">
            <a:spAutoFit/>
          </a:bodyPr>
          <a:lstStyle/>
          <a:p>
            <a:r>
              <a:rPr lang="en-GB" dirty="0" smtClean="0">
                <a:latin typeface="Gill Sans MT" panose="020B0502020104020203" pitchFamily="34" charset="0"/>
                <a:ea typeface="Calibri" panose="020F0502020204030204" pitchFamily="34" charset="0"/>
                <a:cs typeface="Times New Roman" panose="02020603050405020304" pitchFamily="18" charset="0"/>
              </a:rPr>
              <a:t>Current research and the knowledge that the age </a:t>
            </a:r>
            <a:r>
              <a:rPr lang="en-GB" dirty="0">
                <a:latin typeface="Gill Sans MT" panose="020B0502020104020203" pitchFamily="34" charset="0"/>
                <a:ea typeface="Calibri" panose="020F0502020204030204" pitchFamily="34" charset="0"/>
                <a:cs typeface="Times New Roman" panose="02020603050405020304" pitchFamily="18" charset="0"/>
              </a:rPr>
              <a:t>related expectations in the 2014 national curriculum lend themselves to being taught in mixed ability classes </a:t>
            </a:r>
            <a:r>
              <a:rPr lang="en-GB" dirty="0" smtClean="0">
                <a:latin typeface="Gill Sans MT" panose="020B0502020104020203" pitchFamily="34" charset="0"/>
                <a:ea typeface="Calibri" panose="020F0502020204030204" pitchFamily="34" charset="0"/>
                <a:cs typeface="Times New Roman" panose="02020603050405020304" pitchFamily="18" charset="0"/>
              </a:rPr>
              <a:t>(all children </a:t>
            </a:r>
            <a:r>
              <a:rPr lang="en-GB" dirty="0">
                <a:latin typeface="Gill Sans MT" panose="020B0502020104020203" pitchFamily="34" charset="0"/>
                <a:ea typeface="Calibri" panose="020F0502020204030204" pitchFamily="34" charset="0"/>
                <a:cs typeface="Times New Roman" panose="02020603050405020304" pitchFamily="18" charset="0"/>
              </a:rPr>
              <a:t>are </a:t>
            </a:r>
            <a:r>
              <a:rPr lang="en-GB" dirty="0" smtClean="0">
                <a:latin typeface="Gill Sans MT" panose="020B0502020104020203" pitchFamily="34" charset="0"/>
                <a:ea typeface="Calibri" panose="020F0502020204030204" pitchFamily="34" charset="0"/>
                <a:cs typeface="Times New Roman" panose="02020603050405020304" pitchFamily="18" charset="0"/>
              </a:rPr>
              <a:t>now expected </a:t>
            </a:r>
            <a:r>
              <a:rPr lang="en-GB" dirty="0">
                <a:latin typeface="Gill Sans MT" panose="020B0502020104020203" pitchFamily="34" charset="0"/>
                <a:ea typeface="Calibri" panose="020F0502020204030204" pitchFamily="34" charset="0"/>
                <a:cs typeface="Times New Roman" panose="02020603050405020304" pitchFamily="18" charset="0"/>
              </a:rPr>
              <a:t>to have covered the same objectives </a:t>
            </a:r>
            <a:r>
              <a:rPr lang="en-GB" dirty="0" smtClean="0">
                <a:latin typeface="Gill Sans MT" panose="020B0502020104020203" pitchFamily="34" charset="0"/>
                <a:ea typeface="Calibri" panose="020F0502020204030204" pitchFamily="34" charset="0"/>
                <a:cs typeface="Times New Roman" panose="02020603050405020304" pitchFamily="18" charset="0"/>
              </a:rPr>
              <a:t>although </a:t>
            </a:r>
            <a:r>
              <a:rPr lang="en-GB" dirty="0">
                <a:latin typeface="Gill Sans MT" panose="020B0502020104020203" pitchFamily="34" charset="0"/>
                <a:ea typeface="Calibri" panose="020F0502020204030204" pitchFamily="34" charset="0"/>
                <a:cs typeface="Times New Roman" panose="02020603050405020304" pitchFamily="18" charset="0"/>
              </a:rPr>
              <a:t>some children </a:t>
            </a:r>
            <a:r>
              <a:rPr lang="en-GB" dirty="0" smtClean="0">
                <a:latin typeface="Gill Sans MT" panose="020B0502020104020203" pitchFamily="34" charset="0"/>
                <a:ea typeface="Calibri" panose="020F0502020204030204" pitchFamily="34" charset="0"/>
                <a:cs typeface="Times New Roman" panose="02020603050405020304" pitchFamily="18" charset="0"/>
              </a:rPr>
              <a:t>will be working </a:t>
            </a:r>
            <a:r>
              <a:rPr lang="en-GB" dirty="0">
                <a:latin typeface="Gill Sans MT" panose="020B0502020104020203" pitchFamily="34" charset="0"/>
                <a:ea typeface="Calibri" panose="020F0502020204030204" pitchFamily="34" charset="0"/>
                <a:cs typeface="Times New Roman" panose="02020603050405020304" pitchFamily="18" charset="0"/>
              </a:rPr>
              <a:t>at a greater </a:t>
            </a:r>
            <a:r>
              <a:rPr lang="en-GB" dirty="0" smtClean="0">
                <a:latin typeface="Gill Sans MT" panose="020B0502020104020203" pitchFamily="34" charset="0"/>
                <a:ea typeface="Calibri" panose="020F0502020204030204" pitchFamily="34" charset="0"/>
                <a:cs typeface="Times New Roman" panose="02020603050405020304" pitchFamily="18" charset="0"/>
              </a:rPr>
              <a:t>depth) has changed the approach to teaching maths nationally.</a:t>
            </a:r>
            <a:endParaRPr lang="en-GB" dirty="0"/>
          </a:p>
        </p:txBody>
      </p:sp>
    </p:spTree>
    <p:extLst>
      <p:ext uri="{BB962C8B-B14F-4D97-AF65-F5344CB8AC3E}">
        <p14:creationId xmlns:p14="http://schemas.microsoft.com/office/powerpoint/2010/main" val="464129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498287"/>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Maths Mastery</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9955" y="1340768"/>
            <a:ext cx="8640960" cy="4247317"/>
          </a:xfrm>
          <a:prstGeom prst="rect">
            <a:avLst/>
          </a:prstGeom>
        </p:spPr>
        <p:txBody>
          <a:bodyPr wrap="square">
            <a:spAutoFit/>
          </a:bodyPr>
          <a:lstStyle/>
          <a:p>
            <a:r>
              <a:rPr lang="en-US" b="1" dirty="0" smtClean="0">
                <a:solidFill>
                  <a:srgbClr val="000000"/>
                </a:solidFill>
                <a:latin typeface="Gill Sans MT" panose="020B0502020104020203" pitchFamily="34" charset="0"/>
              </a:rPr>
              <a:t>Mastery for ALL </a:t>
            </a:r>
            <a:r>
              <a:rPr lang="en-US" dirty="0" smtClean="0">
                <a:solidFill>
                  <a:srgbClr val="000000"/>
                </a:solidFill>
                <a:latin typeface="Gill Sans MT" panose="020B0502020104020203" pitchFamily="34" charset="0"/>
              </a:rPr>
              <a:t>is the key concept behind </a:t>
            </a:r>
            <a:r>
              <a:rPr lang="en-US" dirty="0" err="1" smtClean="0">
                <a:solidFill>
                  <a:srgbClr val="000000"/>
                </a:solidFill>
                <a:latin typeface="Gill Sans MT" panose="020B0502020104020203" pitchFamily="34" charset="0"/>
              </a:rPr>
              <a:t>maths</a:t>
            </a:r>
            <a:r>
              <a:rPr lang="en-US" dirty="0" smtClean="0">
                <a:solidFill>
                  <a:srgbClr val="000000"/>
                </a:solidFill>
                <a:latin typeface="Gill Sans MT" panose="020B0502020104020203" pitchFamily="34" charset="0"/>
              </a:rPr>
              <a:t> mastery – </a:t>
            </a:r>
            <a:r>
              <a:rPr lang="en-US" b="1" dirty="0" smtClean="0">
                <a:solidFill>
                  <a:srgbClr val="000000"/>
                </a:solidFill>
                <a:latin typeface="Gill Sans MT" panose="020B0502020104020203" pitchFamily="34" charset="0"/>
              </a:rPr>
              <a:t>all</a:t>
            </a:r>
            <a:r>
              <a:rPr lang="en-US" dirty="0" smtClean="0">
                <a:solidFill>
                  <a:srgbClr val="000000"/>
                </a:solidFill>
                <a:latin typeface="Gill Sans MT" panose="020B0502020104020203" pitchFamily="34" charset="0"/>
              </a:rPr>
              <a:t> children should master the mathematics curriculum.</a:t>
            </a:r>
          </a:p>
          <a:p>
            <a:endParaRPr lang="en-US" dirty="0">
              <a:solidFill>
                <a:srgbClr val="000000"/>
              </a:solidFill>
              <a:latin typeface="Gill Sans MT" panose="020B0502020104020203" pitchFamily="34" charset="0"/>
            </a:endParaRPr>
          </a:p>
          <a:p>
            <a:r>
              <a:rPr lang="en-US" dirty="0" smtClean="0">
                <a:solidFill>
                  <a:srgbClr val="000000"/>
                </a:solidFill>
                <a:latin typeface="Gill Sans MT" panose="020B0502020104020203" pitchFamily="34" charset="0"/>
              </a:rPr>
              <a:t>Therefore a </a:t>
            </a:r>
            <a:r>
              <a:rPr lang="en-US" dirty="0">
                <a:solidFill>
                  <a:srgbClr val="000000"/>
                </a:solidFill>
                <a:latin typeface="Gill Sans MT" panose="020B0502020104020203" pitchFamily="34" charset="0"/>
              </a:rPr>
              <a:t>key element of teaching for mastery is that the whole class is taught mathematics together, with no differentiation by acceleration to new content. The learning needs of individual pupils are addressed through careful scaffolding, </a:t>
            </a:r>
            <a:r>
              <a:rPr lang="en-US" dirty="0" err="1">
                <a:solidFill>
                  <a:srgbClr val="000000"/>
                </a:solidFill>
                <a:latin typeface="Gill Sans MT" panose="020B0502020104020203" pitchFamily="34" charset="0"/>
              </a:rPr>
              <a:t>skilful</a:t>
            </a:r>
            <a:r>
              <a:rPr lang="en-US" dirty="0">
                <a:solidFill>
                  <a:srgbClr val="000000"/>
                </a:solidFill>
                <a:latin typeface="Gill Sans MT" panose="020B0502020104020203" pitchFamily="34" charset="0"/>
              </a:rPr>
              <a:t> questioning and appropriate rapid intervention, in order to provide the necessary support and challenge. </a:t>
            </a:r>
            <a:endParaRPr lang="en-US" dirty="0" smtClean="0">
              <a:solidFill>
                <a:srgbClr val="000000"/>
              </a:solidFill>
              <a:latin typeface="Gill Sans MT" panose="020B0502020104020203" pitchFamily="34" charset="0"/>
            </a:endParaRPr>
          </a:p>
          <a:p>
            <a:endParaRPr lang="en-US" dirty="0">
              <a:solidFill>
                <a:srgbClr val="000000"/>
              </a:solidFill>
              <a:latin typeface="Gill Sans MT" panose="020B0502020104020203" pitchFamily="34" charset="0"/>
            </a:endParaRPr>
          </a:p>
          <a:p>
            <a:r>
              <a:rPr lang="en-US" dirty="0">
                <a:latin typeface="Gill Sans MT" panose="020B0502020104020203" pitchFamily="34" charset="0"/>
              </a:rPr>
              <a:t>Small-group work typically involves challenge through greater depth for the more able and support with grasping concepts and methods for less-able pupils. </a:t>
            </a:r>
            <a:endParaRPr lang="en-US" dirty="0" smtClean="0">
              <a:latin typeface="Gill Sans MT" panose="020B0502020104020203" pitchFamily="34" charset="0"/>
            </a:endParaRPr>
          </a:p>
          <a:p>
            <a:endParaRPr lang="en-US" dirty="0">
              <a:latin typeface="Gill Sans MT" panose="020B0502020104020203" pitchFamily="34" charset="0"/>
            </a:endParaRPr>
          </a:p>
          <a:p>
            <a:r>
              <a:rPr lang="en-US" dirty="0" smtClean="0">
                <a:latin typeface="Gill Sans MT" panose="020B0502020104020203" pitchFamily="34" charset="0"/>
              </a:rPr>
              <a:t>‘</a:t>
            </a:r>
            <a:r>
              <a:rPr lang="en-US" dirty="0">
                <a:latin typeface="Gill Sans MT" panose="020B0502020104020203" pitchFamily="34" charset="0"/>
              </a:rPr>
              <a:t>Variation’ in set exercises is also known as ‘intelligent practice’. Such exercises usually concentrate on the same topic/method/concept but vary in how the questions are presented, often in ways that expose the underlying concept or mathematical structure, and make pupils think deeply for themselves.</a:t>
            </a:r>
            <a:endParaRPr lang="en-GB" dirty="0">
              <a:latin typeface="Gill Sans MT" panose="020B0502020104020203" pitchFamily="34" charset="0"/>
            </a:endParaRPr>
          </a:p>
        </p:txBody>
      </p:sp>
    </p:spTree>
    <p:extLst>
      <p:ext uri="{BB962C8B-B14F-4D97-AF65-F5344CB8AC3E}">
        <p14:creationId xmlns:p14="http://schemas.microsoft.com/office/powerpoint/2010/main" val="2693424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35" y="621212"/>
            <a:ext cx="7772400" cy="915695"/>
          </a:xfrm>
        </p:spPr>
        <p:txBody>
          <a:bodyPr>
            <a:normAutofit/>
          </a:bodyPr>
          <a:lstStyle/>
          <a:p>
            <a:r>
              <a:rPr lang="en-GB" sz="5400" b="1" dirty="0" smtClean="0">
                <a:effectLst>
                  <a:outerShdw blurRad="38100" dist="38100" dir="2700000" algn="tl">
                    <a:srgbClr val="000000">
                      <a:alpha val="43137"/>
                    </a:srgbClr>
                  </a:outerShdw>
                </a:effectLst>
                <a:latin typeface="Gill Sans MT" panose="020B0502020104020203" pitchFamily="34" charset="0"/>
              </a:rPr>
              <a:t>Maths Mastery</a:t>
            </a:r>
            <a:endParaRPr lang="en-GB" sz="5400" b="1" dirty="0">
              <a:effectLst>
                <a:outerShdw blurRad="38100" dist="38100" dir="2700000" algn="tl">
                  <a:srgbClr val="000000">
                    <a:alpha val="43137"/>
                  </a:srgbClr>
                </a:outerShdw>
              </a:effectLst>
              <a:latin typeface="Gill Sans MT" panose="020B0502020104020203" pitchFamily="34" charset="0"/>
            </a:endParaRPr>
          </a:p>
        </p:txBody>
      </p:sp>
      <p:pic>
        <p:nvPicPr>
          <p:cNvPr id="7" name="Picture 2">
            <a:extLst>
              <a:ext uri="{FF2B5EF4-FFF2-40B4-BE49-F238E27FC236}">
                <a16:creationId xmlns:a16="http://schemas.microsoft.com/office/drawing/2014/main" id="{D1211275-B00B-40B1-8292-73FB4A76F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211460"/>
            <a:ext cx="8640960"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8FD4715-757A-44BC-94BE-3563E022B391}"/>
              </a:ext>
            </a:extLst>
          </p:cNvPr>
          <p:cNvSpPr/>
          <p:nvPr/>
        </p:nvSpPr>
        <p:spPr>
          <a:xfrm>
            <a:off x="3491880" y="6381328"/>
            <a:ext cx="5958408" cy="369332"/>
          </a:xfrm>
          <a:prstGeom prst="rect">
            <a:avLst/>
          </a:prstGeom>
        </p:spPr>
        <p:txBody>
          <a:bodyPr wrap="square">
            <a:spAutoFit/>
          </a:bodyPr>
          <a:lstStyle/>
          <a:p>
            <a:pPr lvl="0" fontAlgn="base">
              <a:spcBef>
                <a:spcPct val="0"/>
              </a:spcBef>
              <a:spcAft>
                <a:spcPct val="0"/>
              </a:spcAft>
            </a:pPr>
            <a:r>
              <a:rPr lang="en-GB" altLang="en-US" b="1" dirty="0">
                <a:latin typeface="Gill Sans MT" pitchFamily="34" charset="0"/>
                <a:cs typeface="Times New Roman" pitchFamily="18" charset="0"/>
              </a:rPr>
              <a:t>GROWING TOGETHER AS CHILDREN OF GOD</a:t>
            </a:r>
            <a:endParaRPr lang="en-GB" altLang="en-US" dirty="0">
              <a:latin typeface="Arial" pitchFamily="34" charset="0"/>
              <a:cs typeface="Arial" pitchFamily="34" charset="0"/>
            </a:endParaRPr>
          </a:p>
        </p:txBody>
      </p:sp>
      <p:pic>
        <p:nvPicPr>
          <p:cNvPr id="9" name="Picture 2">
            <a:extLst>
              <a:ext uri="{FF2B5EF4-FFF2-40B4-BE49-F238E27FC236}">
                <a16:creationId xmlns:a16="http://schemas.microsoft.com/office/drawing/2014/main" id="{F88B9EB1-C402-4C6C-833D-B168AF66F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55" y="5942000"/>
            <a:ext cx="8640960" cy="360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35168" y="1580690"/>
            <a:ext cx="7860526" cy="3987892"/>
          </a:xfrm>
          <a:prstGeom prst="rect">
            <a:avLst/>
          </a:prstGeom>
        </p:spPr>
      </p:pic>
      <p:pic>
        <p:nvPicPr>
          <p:cNvPr id="8" name="Picture 7"/>
          <p:cNvPicPr>
            <a:picLocks noChangeAspect="1"/>
          </p:cNvPicPr>
          <p:nvPr/>
        </p:nvPicPr>
        <p:blipFill>
          <a:blip r:embed="rId5"/>
          <a:stretch>
            <a:fillRect/>
          </a:stretch>
        </p:blipFill>
        <p:spPr>
          <a:xfrm>
            <a:off x="7757233" y="5364389"/>
            <a:ext cx="1211585" cy="444248"/>
          </a:xfrm>
          <a:prstGeom prst="rect">
            <a:avLst/>
          </a:prstGeom>
        </p:spPr>
      </p:pic>
    </p:spTree>
    <p:extLst>
      <p:ext uri="{BB962C8B-B14F-4D97-AF65-F5344CB8AC3E}">
        <p14:creationId xmlns:p14="http://schemas.microsoft.com/office/powerpoint/2010/main" val="1149218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1210</TotalTime>
  <Words>1880</Words>
  <Application>Microsoft Office PowerPoint</Application>
  <PresentationFormat>On-screen Show (4:3)</PresentationFormat>
  <Paragraphs>226</Paragraphs>
  <Slides>35</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Gill Sans MT</vt:lpstr>
      <vt:lpstr>Helvetica</vt:lpstr>
      <vt:lpstr>Times New Roman</vt:lpstr>
      <vt:lpstr>Office Theme</vt:lpstr>
      <vt:lpstr>Maths at Holy Trinity</vt:lpstr>
      <vt:lpstr>Try these …</vt:lpstr>
      <vt:lpstr>Growth Mindset</vt:lpstr>
      <vt:lpstr>Growth Mindset</vt:lpstr>
      <vt:lpstr>Curriculum Changes</vt:lpstr>
      <vt:lpstr>Curriculum Changes</vt:lpstr>
      <vt:lpstr>Curriculum Changes</vt:lpstr>
      <vt:lpstr>Maths Mastery</vt:lpstr>
      <vt:lpstr>Maths Mastery</vt:lpstr>
      <vt:lpstr>Maths Mastery</vt:lpstr>
      <vt:lpstr>WRMH</vt:lpstr>
      <vt:lpstr>WRMH</vt:lpstr>
      <vt:lpstr>WRMH</vt:lpstr>
      <vt:lpstr>What does being a ‘good' mathematician involve?</vt:lpstr>
      <vt:lpstr>PowerPoint Presentation</vt:lpstr>
      <vt:lpstr>Fluency activities</vt:lpstr>
      <vt:lpstr>Conceptual understanding</vt:lpstr>
      <vt:lpstr>Reasoning</vt:lpstr>
      <vt:lpstr>Reasoning</vt:lpstr>
      <vt:lpstr>Reasoning activities</vt:lpstr>
      <vt:lpstr>The Bar Model</vt:lpstr>
      <vt:lpstr>The Bar Model</vt:lpstr>
      <vt:lpstr>The Bar Model</vt:lpstr>
      <vt:lpstr>The Bar Model</vt:lpstr>
      <vt:lpstr>How We Assess</vt:lpstr>
      <vt:lpstr>How We Assess</vt:lpstr>
      <vt:lpstr>Marking &amp; Feedback</vt:lpstr>
      <vt:lpstr>Marking &amp; Feedback</vt:lpstr>
      <vt:lpstr>Support</vt:lpstr>
      <vt:lpstr>Challenge</vt:lpstr>
      <vt:lpstr>Challenge</vt:lpstr>
      <vt:lpstr>Homework</vt:lpstr>
      <vt:lpstr>Next Steps</vt:lpstr>
      <vt:lpstr>Questions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Educational Needs  and Disability (SEND)</dc:title>
  <dc:creator>Ysanne Rickards</dc:creator>
  <cp:lastModifiedBy>AHann</cp:lastModifiedBy>
  <cp:revision>112</cp:revision>
  <cp:lastPrinted>2015-09-02T06:37:53Z</cp:lastPrinted>
  <dcterms:created xsi:type="dcterms:W3CDTF">2014-09-17T06:53:12Z</dcterms:created>
  <dcterms:modified xsi:type="dcterms:W3CDTF">2018-10-19T11:45:33Z</dcterms:modified>
</cp:coreProperties>
</file>